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80" r:id="rId5"/>
    <p:sldId id="282" r:id="rId6"/>
    <p:sldId id="283" r:id="rId7"/>
    <p:sldId id="284" r:id="rId8"/>
    <p:sldId id="285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9" r:id="rId20"/>
    <p:sldId id="300" r:id="rId21"/>
    <p:sldId id="301" r:id="rId22"/>
  </p:sldIdLst>
  <p:sldSz cx="9144000" cy="6858000" type="screen4x3"/>
  <p:notesSz cx="6797675" cy="992822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9" autoAdjust="0"/>
  </p:normalViewPr>
  <p:slideViewPr>
    <p:cSldViewPr>
      <p:cViewPr>
        <p:scale>
          <a:sx n="85" d="100"/>
          <a:sy n="85" d="100"/>
        </p:scale>
        <p:origin x="-71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/>
          <a:lstStyle/>
          <a:p>
            <a:fld id="{A7959C71-B73A-49FF-9308-B24F710812B5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/>
          <a:lstStyle/>
          <a:p>
            <a:fld id="{D6790D8E-0C56-4F61-9B17-7A387442778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97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/>
          <a:lstStyle/>
          <a:p>
            <a:fld id="{1399807D-D128-4837-BF84-5EA633F317AE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86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12/19/2013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‹N›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ol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 noProof="1" smtClean="0"/>
              <a:t>Fare clic per modificare stili del testo dello schema</a:t>
            </a:r>
          </a:p>
          <a:p>
            <a:pPr lvl="1"/>
            <a:r>
              <a:rPr lang="it-IT" noProof="1" smtClean="0"/>
              <a:t>Secondo livello</a:t>
            </a:r>
          </a:p>
          <a:p>
            <a:pPr lvl="2"/>
            <a:r>
              <a:rPr lang="it-IT" noProof="1" smtClean="0"/>
              <a:t>Terzo livello</a:t>
            </a:r>
          </a:p>
          <a:p>
            <a:pPr lvl="3"/>
            <a:r>
              <a:rPr lang="it-IT" noProof="1" smtClean="0"/>
              <a:t>Quarto livello</a:t>
            </a:r>
          </a:p>
          <a:p>
            <a:pPr lvl="4"/>
            <a:r>
              <a:rPr lang="it-IT" noProof="1" smtClean="0"/>
              <a:t>Quinto livello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B819-6633-4615-BB07-C55D005E14AD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8645-E80F-450A-B756-91DCB9A8A25E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‹N›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12/19/2013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‹N›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12/19/2013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‹N›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noProof="1" smtClean="0"/>
              <a:t>Fare clic per modificare stili del testo dello schema</a:t>
            </a:r>
          </a:p>
          <a:p>
            <a:pPr lvl="1"/>
            <a:r>
              <a:rPr lang="it-IT" noProof="1" smtClean="0"/>
              <a:t>Secondo livello</a:t>
            </a:r>
          </a:p>
          <a:p>
            <a:pPr lvl="2"/>
            <a:r>
              <a:rPr lang="it-IT" noProof="1" smtClean="0"/>
              <a:t>Terzo livello</a:t>
            </a:r>
          </a:p>
          <a:p>
            <a:pPr lvl="3"/>
            <a:r>
              <a:rPr lang="it-IT" noProof="1" smtClean="0"/>
              <a:t>Quarto livello</a:t>
            </a:r>
          </a:p>
          <a:p>
            <a:pPr lvl="4"/>
            <a:r>
              <a:rPr lang="it-IT" noProof="1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noProof="1" smtClean="0"/>
              <a:t>Fare clic per modificare stili del testo dello schema</a:t>
            </a:r>
          </a:p>
          <a:p>
            <a:pPr lvl="1"/>
            <a:r>
              <a:rPr lang="it-IT" noProof="1" smtClean="0"/>
              <a:t>Secondo livello</a:t>
            </a:r>
          </a:p>
          <a:p>
            <a:pPr lvl="2"/>
            <a:r>
              <a:rPr lang="it-IT" noProof="1" smtClean="0"/>
              <a:t>Terzo livello</a:t>
            </a:r>
          </a:p>
          <a:p>
            <a:pPr lvl="3"/>
            <a:r>
              <a:rPr lang="it-IT" noProof="1" smtClean="0"/>
              <a:t>Quarto livello</a:t>
            </a:r>
          </a:p>
          <a:p>
            <a:pPr lvl="4"/>
            <a:r>
              <a:rPr lang="it-IT" noProof="1" smtClean="0"/>
              <a:t>Quinto livello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olo e testo su due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noProof="1" smtClean="0"/>
              <a:t>Fare clic per modificare stili del testo dello schema</a:t>
            </a:r>
          </a:p>
          <a:p>
            <a:pPr lvl="1"/>
            <a:r>
              <a:rPr lang="it-IT" noProof="1" smtClean="0"/>
              <a:t>Secondo livello</a:t>
            </a:r>
          </a:p>
          <a:p>
            <a:pPr lvl="2"/>
            <a:r>
              <a:rPr lang="it-IT" noProof="1" smtClean="0"/>
              <a:t>Terzo livello</a:t>
            </a:r>
          </a:p>
          <a:p>
            <a:pPr lvl="3"/>
            <a:r>
              <a:rPr lang="it-IT" noProof="1" smtClean="0"/>
              <a:t>Quarto livello</a:t>
            </a:r>
          </a:p>
          <a:p>
            <a:pPr lvl="4"/>
            <a:r>
              <a:rPr lang="it-IT" noProof="1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noProof="1" smtClean="0"/>
              <a:t>Fare clic per modificare stili del testo dello schema</a:t>
            </a:r>
          </a:p>
          <a:p>
            <a:pPr lvl="1"/>
            <a:r>
              <a:rPr lang="it-IT" noProof="1" smtClean="0"/>
              <a:t>Secondo livello</a:t>
            </a:r>
          </a:p>
          <a:p>
            <a:pPr lvl="2"/>
            <a:r>
              <a:rPr lang="it-IT" noProof="1" smtClean="0"/>
              <a:t>Terzo livello</a:t>
            </a:r>
          </a:p>
          <a:p>
            <a:pPr lvl="3"/>
            <a:r>
              <a:rPr lang="it-IT" noProof="1" smtClean="0"/>
              <a:t>Quarto livello</a:t>
            </a:r>
          </a:p>
          <a:p>
            <a:pPr lvl="4"/>
            <a:r>
              <a:rPr lang="it-IT" noProof="1" smtClean="0"/>
              <a:t>Quinto livello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E4606EA6-EFEA-4C30-9264-4F9291A5780D}" type="datetime1">
              <a:rPr lang="en-US" smtClean="0"/>
              <a:pPr/>
              <a:t>12/19/2013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9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992888" cy="2404864"/>
          </a:xfrm>
        </p:spPr>
        <p:txBody>
          <a:bodyPr>
            <a:noAutofit/>
          </a:bodyPr>
          <a:lstStyle/>
          <a:p>
            <a:pPr algn="ctr"/>
            <a:r>
              <a:rPr lang="it-IT" sz="3200" cap="none" dirty="0" smtClean="0">
                <a:solidFill>
                  <a:srgbClr val="00B050"/>
                </a:solidFill>
              </a:rPr>
              <a:t>Illustrazione dei contratti tipo FIDIC e procedure di </a:t>
            </a:r>
            <a:r>
              <a:rPr lang="it-IT" sz="3200" cap="none" dirty="0" err="1" smtClean="0">
                <a:solidFill>
                  <a:srgbClr val="00B050"/>
                </a:solidFill>
              </a:rPr>
              <a:t>procurement</a:t>
            </a:r>
            <a:r>
              <a:rPr lang="it-IT" sz="3200" cap="none" dirty="0" smtClean="0">
                <a:solidFill>
                  <a:srgbClr val="00B050"/>
                </a:solidFill>
              </a:rPr>
              <a:t> delle Banche Multilaterali di Sviluppo (MDB)</a:t>
            </a:r>
            <a:br>
              <a:rPr lang="it-IT" sz="3200" cap="none" dirty="0" smtClean="0">
                <a:solidFill>
                  <a:srgbClr val="00B050"/>
                </a:solidFill>
              </a:rPr>
            </a:br>
            <a:r>
              <a:rPr lang="it-IT" sz="3200" cap="none" dirty="0" smtClean="0">
                <a:solidFill>
                  <a:srgbClr val="00B050"/>
                </a:solidFill>
              </a:rPr>
              <a:t/>
            </a:r>
            <a:br>
              <a:rPr lang="it-IT" sz="3200" cap="none" dirty="0" smtClean="0">
                <a:solidFill>
                  <a:srgbClr val="00B050"/>
                </a:solidFill>
              </a:rPr>
            </a:br>
            <a:endParaRPr lang="it-IT" sz="2000" cap="none" dirty="0">
              <a:solidFill>
                <a:srgbClr val="00B05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674296" cy="685800"/>
          </a:xfrm>
        </p:spPr>
        <p:txBody>
          <a:bodyPr>
            <a:normAutofit/>
          </a:bodyPr>
          <a:lstStyle/>
          <a:p>
            <a:r>
              <a:rPr lang="it-IT" sz="1800" b="1" kern="1200" dirty="0" smtClean="0">
                <a:solidFill>
                  <a:srgbClr val="FFFFFF"/>
                </a:solidFill>
              </a:rPr>
              <a:t>Angelo Mandolfo</a:t>
            </a:r>
            <a:r>
              <a:rPr lang="it-IT" sz="1800" kern="1200" dirty="0" smtClean="0">
                <a:solidFill>
                  <a:srgbClr val="FFFFFF"/>
                </a:solidFill>
              </a:rPr>
              <a:t>, Business Development Manager, </a:t>
            </a:r>
            <a:r>
              <a:rPr lang="it-IT" sz="1800" kern="1200" dirty="0" err="1" smtClean="0">
                <a:solidFill>
                  <a:srgbClr val="FFFFFF"/>
                </a:solidFill>
              </a:rPr>
              <a:t>Vianini</a:t>
            </a:r>
            <a:r>
              <a:rPr lang="it-IT" sz="1800" kern="1200" dirty="0" smtClean="0">
                <a:solidFill>
                  <a:srgbClr val="FFFFFF"/>
                </a:solidFill>
              </a:rPr>
              <a:t> Lavori </a:t>
            </a:r>
            <a:r>
              <a:rPr lang="it-IT" sz="1800" kern="1200" dirty="0" err="1" smtClean="0">
                <a:solidFill>
                  <a:srgbClr val="FFFFFF"/>
                </a:solidFill>
              </a:rPr>
              <a:t>SpA</a:t>
            </a:r>
            <a:endParaRPr lang="it-IT" sz="1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4664"/>
            <a:ext cx="4363897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FIDIC e i modelli di Contratto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pic>
        <p:nvPicPr>
          <p:cNvPr id="13" name="Picture 5" descr="fidic_logo_reflex_trans6.t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678" y="548680"/>
            <a:ext cx="648072" cy="667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3"/>
          <p:cNvSpPr>
            <a:spLocks noGrp="1"/>
          </p:cNvSpPr>
          <p:nvPr>
            <p:ph type="body" idx="1"/>
          </p:nvPr>
        </p:nvSpPr>
        <p:spPr>
          <a:xfrm>
            <a:off x="612648" y="1700808"/>
            <a:ext cx="8153400" cy="44256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FIDIC è l’acronimo di </a:t>
            </a:r>
            <a:r>
              <a:rPr lang="it-IT" b="1" dirty="0" err="1" smtClean="0"/>
              <a:t>Fédération</a:t>
            </a:r>
            <a:r>
              <a:rPr lang="it-IT" b="1" dirty="0" smtClean="0"/>
              <a:t> </a:t>
            </a:r>
            <a:r>
              <a:rPr lang="it-IT" b="1" dirty="0" err="1"/>
              <a:t>Internationale</a:t>
            </a:r>
            <a:r>
              <a:rPr lang="it-IT" b="1" dirty="0"/>
              <a:t> </a:t>
            </a:r>
            <a:r>
              <a:rPr lang="it-IT" b="1" dirty="0" err="1"/>
              <a:t>des</a:t>
            </a:r>
            <a:r>
              <a:rPr lang="it-IT" b="1" dirty="0"/>
              <a:t> </a:t>
            </a:r>
            <a:r>
              <a:rPr lang="it-IT" b="1" dirty="0" err="1" smtClean="0"/>
              <a:t>Ingénieurs-Conseils</a:t>
            </a:r>
            <a:r>
              <a:rPr lang="it-IT" b="1" dirty="0" smtClean="0"/>
              <a:t> </a:t>
            </a:r>
            <a:r>
              <a:rPr lang="it-IT" dirty="0" smtClean="0"/>
              <a:t>(Federazione internazionale degli ingegneri consulenti), confederazione di categoria fondata nel 1913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Comprende 97 associazioni nazionali. L’Italia è rappresentata dal Sindacato Nazionale Ingegneri ed Architetti Liberi Professionisti Italiani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Provvede </a:t>
            </a:r>
            <a:r>
              <a:rPr lang="it-IT" dirty="0"/>
              <a:t>fin dal 1957 alla predisposizione di </a:t>
            </a:r>
            <a:r>
              <a:rPr lang="it-IT" dirty="0" smtClean="0"/>
              <a:t>diversi modelli contrattuali che sono diventati, nel corso degli anni, dei veri e propri documenti standard per il mercato mondiale. 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I contratti FIDIC sono documenti tipici della tradizione di </a:t>
            </a:r>
            <a:r>
              <a:rPr lang="it-IT" i="1" u="sng" dirty="0" smtClean="0"/>
              <a:t>common law</a:t>
            </a:r>
            <a:r>
              <a:rPr lang="it-IT" dirty="0" smtClean="0"/>
              <a:t> e si ispirano ai modelli di contratti originalmente prodotti dall’associazione professionale britannica ICE (</a:t>
            </a:r>
            <a:r>
              <a:rPr lang="it-IT" dirty="0" err="1" smtClean="0"/>
              <a:t>Institution</a:t>
            </a:r>
            <a:r>
              <a:rPr lang="it-IT" dirty="0" smtClean="0"/>
              <a:t> of </a:t>
            </a:r>
            <a:r>
              <a:rPr lang="it-IT" dirty="0" err="1" smtClean="0"/>
              <a:t>Civil</a:t>
            </a:r>
            <a:r>
              <a:rPr lang="it-IT" dirty="0" smtClean="0"/>
              <a:t> </a:t>
            </a:r>
            <a:r>
              <a:rPr lang="it-IT" dirty="0" err="1" smtClean="0"/>
              <a:t>Engineers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424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Works </a:t>
            </a:r>
            <a:r>
              <a:rPr lang="it-IT" dirty="0" err="1" smtClean="0"/>
              <a:t>Contracts</a:t>
            </a:r>
            <a:r>
              <a:rPr lang="it-IT" dirty="0" smtClean="0"/>
              <a:t> – La collezione «Arcobaleno» 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4" name="Rectangle 3"/>
          <p:cNvSpPr>
            <a:spLocks noGrp="1"/>
          </p:cNvSpPr>
          <p:nvPr>
            <p:ph type="body" idx="1"/>
          </p:nvPr>
        </p:nvSpPr>
        <p:spPr>
          <a:xfrm>
            <a:off x="611560" y="5013176"/>
            <a:ext cx="8153400" cy="144016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Il primo modello di contratto FIDIC fu il «</a:t>
            </a:r>
            <a:r>
              <a:rPr lang="it-IT" dirty="0" err="1" smtClean="0"/>
              <a:t>Conditions</a:t>
            </a:r>
            <a:r>
              <a:rPr lang="it-IT" dirty="0" smtClean="0"/>
              <a:t> of </a:t>
            </a:r>
            <a:r>
              <a:rPr lang="it-IT" dirty="0" err="1" smtClean="0"/>
              <a:t>Contract</a:t>
            </a:r>
            <a:r>
              <a:rPr lang="it-IT" dirty="0" smtClean="0"/>
              <a:t> for Works of </a:t>
            </a:r>
            <a:r>
              <a:rPr lang="it-IT" dirty="0" err="1" smtClean="0"/>
              <a:t>Civil</a:t>
            </a:r>
            <a:r>
              <a:rPr lang="it-IT" dirty="0" smtClean="0"/>
              <a:t> </a:t>
            </a:r>
            <a:r>
              <a:rPr lang="it-IT" dirty="0" err="1" smtClean="0"/>
              <a:t>Engineering</a:t>
            </a:r>
            <a:r>
              <a:rPr lang="it-IT" dirty="0" smtClean="0"/>
              <a:t> Construction, detto </a:t>
            </a:r>
            <a:r>
              <a:rPr lang="it-IT" dirty="0" err="1" smtClean="0"/>
              <a:t>Red</a:t>
            </a:r>
            <a:r>
              <a:rPr lang="it-IT" dirty="0" smtClean="0"/>
              <a:t> Book. In seguito la FIDIC ha sviluppato altri modelli di contratto applicabili ad appalti diversi per oggetto e struttura</a:t>
            </a:r>
            <a:endParaRPr lang="it-IT" b="1" dirty="0" smtClean="0"/>
          </a:p>
        </p:txBody>
      </p:sp>
      <p:pic>
        <p:nvPicPr>
          <p:cNvPr id="7" name="Picture 20" descr="EPC-cover-3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9" t="2751" r="13251" b="9052"/>
          <a:stretch>
            <a:fillRect/>
          </a:stretch>
        </p:blipFill>
        <p:spPr bwMode="auto">
          <a:xfrm>
            <a:off x="6701730" y="1915715"/>
            <a:ext cx="2220845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 descr="PDB-cover-3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2751" r="13251" b="9052"/>
          <a:stretch>
            <a:fillRect/>
          </a:stretch>
        </p:blipFill>
        <p:spPr bwMode="auto">
          <a:xfrm>
            <a:off x="4396680" y="1915716"/>
            <a:ext cx="2315447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SHORT-cover-3D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5" t="2751" r="13251" b="9052"/>
          <a:stretch>
            <a:fillRect/>
          </a:stretch>
        </p:blipFill>
        <p:spPr bwMode="auto">
          <a:xfrm>
            <a:off x="158056" y="1915716"/>
            <a:ext cx="2299306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1" descr="CONS-cover-3D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0" t="2751" r="13251" b="9052"/>
          <a:stretch>
            <a:fillRect/>
          </a:stretch>
        </p:blipFill>
        <p:spPr bwMode="auto">
          <a:xfrm>
            <a:off x="2309118" y="1915715"/>
            <a:ext cx="2251657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5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Works </a:t>
            </a:r>
            <a:r>
              <a:rPr lang="it-IT" dirty="0" err="1" smtClean="0"/>
              <a:t>Contracts</a:t>
            </a:r>
            <a:r>
              <a:rPr lang="it-IT" dirty="0" smtClean="0"/>
              <a:t> – </a:t>
            </a:r>
            <a:r>
              <a:rPr lang="it-IT" dirty="0" err="1" smtClean="0"/>
              <a:t>Red</a:t>
            </a:r>
            <a:r>
              <a:rPr lang="it-IT" dirty="0" smtClean="0"/>
              <a:t> Book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4" name="Rectangle 3"/>
          <p:cNvSpPr>
            <a:spLocks noGrp="1"/>
          </p:cNvSpPr>
          <p:nvPr>
            <p:ph type="body" idx="1"/>
          </p:nvPr>
        </p:nvSpPr>
        <p:spPr>
          <a:xfrm>
            <a:off x="5075115" y="1772816"/>
            <a:ext cx="3889373" cy="4464496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it-IT" b="1" dirty="0" err="1" smtClean="0"/>
              <a:t>Red</a:t>
            </a:r>
            <a:r>
              <a:rPr lang="it-IT" b="1" dirty="0" smtClean="0"/>
              <a:t> Book </a:t>
            </a:r>
            <a:r>
              <a:rPr lang="it-IT" dirty="0" smtClean="0"/>
              <a:t>- si applica agli appalti «tradizionali», in cui il progetto è </a:t>
            </a:r>
            <a:r>
              <a:rPr lang="it-IT" smtClean="0"/>
              <a:t>predisposto principalmente</a:t>
            </a:r>
            <a:r>
              <a:rPr lang="it-IT" dirty="0" smtClean="0"/>
              <a:t>, dal committente</a:t>
            </a:r>
            <a:endParaRPr lang="it-IT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dirty="0" smtClean="0"/>
              <a:t>Pink Book MDB </a:t>
            </a:r>
            <a:r>
              <a:rPr lang="it-IT" dirty="0" smtClean="0"/>
              <a:t>– è una versione del </a:t>
            </a:r>
            <a:r>
              <a:rPr lang="it-IT" i="1" dirty="0" err="1" smtClean="0"/>
              <a:t>Red</a:t>
            </a:r>
            <a:r>
              <a:rPr lang="it-IT" i="1" dirty="0" smtClean="0"/>
              <a:t> Book </a:t>
            </a:r>
            <a:r>
              <a:rPr lang="it-IT" dirty="0" smtClean="0"/>
              <a:t>modificata per accogliere le richieste delle principali istituzioni di finanza multilaterale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dirty="0" err="1" smtClean="0"/>
              <a:t>Subcontract</a:t>
            </a:r>
            <a:r>
              <a:rPr lang="it-IT" dirty="0" smtClean="0"/>
              <a:t> – modello di contratto di subappalto. E’ ancora una </a:t>
            </a:r>
            <a:r>
              <a:rPr lang="it-IT" i="1" dirty="0" smtClean="0"/>
              <a:t>test </a:t>
            </a:r>
            <a:r>
              <a:rPr lang="it-IT" i="1" dirty="0" err="1" smtClean="0"/>
              <a:t>version</a:t>
            </a:r>
            <a:r>
              <a:rPr lang="it-IT" i="1" dirty="0" smtClean="0"/>
              <a:t> </a:t>
            </a:r>
            <a:r>
              <a:rPr lang="it-IT" dirty="0" smtClean="0"/>
              <a:t>(non ufficialmente approvata dalla FIDIC, pubblicata nel 2009, ma diventerà probabilmente uno dei documenti più importanti per le PMI.</a:t>
            </a:r>
          </a:p>
        </p:txBody>
      </p:sp>
      <p:pic>
        <p:nvPicPr>
          <p:cNvPr id="11" name="Picture 7" descr="MDB-cover-3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6" t="2751" r="13251" b="9052"/>
          <a:stretch>
            <a:fillRect/>
          </a:stretch>
        </p:blipFill>
        <p:spPr bwMode="auto">
          <a:xfrm>
            <a:off x="251520" y="4149079"/>
            <a:ext cx="2194713" cy="2591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1" descr="CONS-cover-3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0" t="2751" r="13251" b="9052"/>
          <a:stretch>
            <a:fillRect/>
          </a:stretch>
        </p:blipFill>
        <p:spPr bwMode="auto">
          <a:xfrm>
            <a:off x="1322408" y="1591438"/>
            <a:ext cx="2232025" cy="260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77072"/>
            <a:ext cx="2663355" cy="26633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5805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Works </a:t>
            </a:r>
            <a:r>
              <a:rPr lang="it-IT" dirty="0" err="1" smtClean="0"/>
              <a:t>Contracts</a:t>
            </a:r>
            <a:r>
              <a:rPr lang="it-IT" dirty="0" smtClean="0"/>
              <a:t> – Silver Book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4" name="Rectangle 3"/>
          <p:cNvSpPr>
            <a:spLocks noGrp="1"/>
          </p:cNvSpPr>
          <p:nvPr>
            <p:ph type="body" idx="1"/>
          </p:nvPr>
        </p:nvSpPr>
        <p:spPr>
          <a:xfrm>
            <a:off x="4211961" y="1772816"/>
            <a:ext cx="4752528" cy="446449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 smtClean="0"/>
              <a:t>Silver Book </a:t>
            </a:r>
            <a:r>
              <a:rPr lang="it-IT" dirty="0" smtClean="0"/>
              <a:t>– si utilizza negli appalti nei quali l’appaltatore cura tanto la progettazione quanto la realizzazione di un impianto produttivo, da consegnarsi «chiavi in mano» o «</a:t>
            </a:r>
            <a:r>
              <a:rPr lang="it-IT" dirty="0" err="1" smtClean="0"/>
              <a:t>turnkey</a:t>
            </a:r>
            <a:r>
              <a:rPr lang="it-IT" dirty="0" smtClean="0"/>
              <a:t>»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 smtClean="0"/>
              <a:t>Golden Book </a:t>
            </a:r>
            <a:r>
              <a:rPr lang="it-IT" dirty="0" smtClean="0"/>
              <a:t>– concepito per i progetti nei quali l’appaltatore si occupa anche della gestione dell’impianto, successivamente alla sua costruzione.</a:t>
            </a:r>
          </a:p>
        </p:txBody>
      </p:sp>
      <p:pic>
        <p:nvPicPr>
          <p:cNvPr id="8" name="Picture 16" descr="DBO-cover-3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0" t="2751" r="13251" b="9052"/>
          <a:stretch>
            <a:fillRect/>
          </a:stretch>
        </p:blipFill>
        <p:spPr bwMode="auto">
          <a:xfrm>
            <a:off x="1259880" y="4220988"/>
            <a:ext cx="2232000" cy="2603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" descr="EPC-cover-3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9" t="2751" r="13251" b="9052"/>
          <a:stretch>
            <a:fillRect/>
          </a:stretch>
        </p:blipFill>
        <p:spPr bwMode="auto">
          <a:xfrm>
            <a:off x="1259632" y="1628600"/>
            <a:ext cx="2232000" cy="264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547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Works </a:t>
            </a:r>
            <a:r>
              <a:rPr lang="it-IT" dirty="0" err="1" smtClean="0"/>
              <a:t>Contracts</a:t>
            </a:r>
            <a:r>
              <a:rPr lang="it-IT" dirty="0" smtClean="0"/>
              <a:t> – Gli altri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4" name="Rectangle 3"/>
          <p:cNvSpPr>
            <a:spLocks noGrp="1"/>
          </p:cNvSpPr>
          <p:nvPr>
            <p:ph type="body" idx="1"/>
          </p:nvPr>
        </p:nvSpPr>
        <p:spPr>
          <a:xfrm>
            <a:off x="4211961" y="1772816"/>
            <a:ext cx="4752528" cy="446449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 smtClean="0"/>
              <a:t>Yellow Book </a:t>
            </a:r>
            <a:r>
              <a:rPr lang="it-IT" dirty="0" smtClean="0"/>
              <a:t>– è utilizzato per le forniture di impianti e macchinari nonché per gli appalti in cui anche una parte rilevante del progetto è predisposta dall’appaltatore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 smtClean="0"/>
              <a:t>Green Book </a:t>
            </a:r>
            <a:r>
              <a:rPr lang="it-IT" dirty="0" smtClean="0"/>
              <a:t>– versione semplificata del </a:t>
            </a:r>
            <a:r>
              <a:rPr lang="it-IT" dirty="0" err="1" smtClean="0"/>
              <a:t>Red</a:t>
            </a:r>
            <a:r>
              <a:rPr lang="it-IT" dirty="0" smtClean="0"/>
              <a:t> Book, pensata per gli appalti di minor valore (orientativamente inferiore a 500.000 USD).</a:t>
            </a:r>
          </a:p>
        </p:txBody>
      </p:sp>
      <p:pic>
        <p:nvPicPr>
          <p:cNvPr id="7" name="Picture 18" descr="PDB-cover-3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2751" r="13251" b="9052"/>
          <a:stretch>
            <a:fillRect/>
          </a:stretch>
        </p:blipFill>
        <p:spPr bwMode="auto">
          <a:xfrm>
            <a:off x="1248441" y="1556792"/>
            <a:ext cx="2315447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SHORT-cover-3D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5" t="2751" r="13251" b="9052"/>
          <a:stretch>
            <a:fillRect/>
          </a:stretch>
        </p:blipFill>
        <p:spPr bwMode="auto">
          <a:xfrm>
            <a:off x="1259632" y="4185376"/>
            <a:ext cx="2299306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5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Works </a:t>
            </a:r>
            <a:r>
              <a:rPr lang="it-IT" dirty="0" err="1" smtClean="0"/>
              <a:t>Contracts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E’ poco probabile che le piccole imprese abbiano la possibilità di negoziare e sottoscrivere un contratto FIDIC.</a:t>
            </a:r>
          </a:p>
          <a:p>
            <a:pPr algn="just"/>
            <a:r>
              <a:rPr lang="it-IT" dirty="0" smtClean="0"/>
              <a:t>Tuttavia è perfettamente possibile che partecipino, in qualità di subappaltatori, a valle e nell’ambito di un contratto principale FIDIC.</a:t>
            </a:r>
          </a:p>
          <a:p>
            <a:pPr algn="just"/>
            <a:r>
              <a:rPr lang="it-IT" dirty="0" smtClean="0"/>
              <a:t>La conoscenza dei contratti FIDIC è quindi importante perché il cliente (l’appaltatore principale) cercherà di imporre ai suoi subappaltatori procedure di pagamento e strutture di condivisione dei rischi che riflettano e siano compatibili con il proprio contratto FIDIC, originalmente sottoscritto con l’</a:t>
            </a:r>
            <a:r>
              <a:rPr lang="it-IT" i="1" dirty="0" err="1" smtClean="0"/>
              <a:t>Employer</a:t>
            </a:r>
            <a:r>
              <a:rPr lang="it-IT" dirty="0" smtClean="0"/>
              <a:t> (committente).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10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Soggetti principali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563888" y="1783040"/>
            <a:ext cx="5202160" cy="4526280"/>
          </a:xfrm>
          <a:ln w="15875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Il Contratto FIDIC è piuttosto benevolo nei confronti dell’</a:t>
            </a:r>
            <a:r>
              <a:rPr lang="it-IT" dirty="0" err="1" smtClean="0"/>
              <a:t>Employer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I suoi principali obblighi si limitano a pagare l’appaltatore (e dimostrare la capacità di farlo), fornire le informazioni geologiche del cantiere, assumersi la responsabilità per i propri progetti, disegni e atti e non escutere abusivamente le garanzie fornite dall’appaltatore.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395536" y="1620000"/>
            <a:ext cx="2052000" cy="695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</a:rPr>
              <a:t>Employer</a:t>
            </a:r>
          </a:p>
          <a:p>
            <a:pPr algn="ctr" defTabSz="1074738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</a:rPr>
              <a:t>Committente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it-IT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96000" y="270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Contractor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(Appaltatore)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96000" y="3780000"/>
            <a:ext cx="2160000" cy="684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Subcontractor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(Subappaltatore)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96000" y="486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Engineer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(Direzione</a:t>
            </a:r>
            <a:r>
              <a:rPr lang="en-US" sz="1800" b="1" baseline="0">
                <a:solidFill>
                  <a:schemeClr val="bg1"/>
                </a:solidFill>
              </a:rPr>
              <a:t> Lavori</a:t>
            </a:r>
            <a:r>
              <a:rPr lang="en-US" sz="1800" b="1">
                <a:solidFill>
                  <a:schemeClr val="bg1"/>
                </a:solidFill>
              </a:rPr>
              <a:t>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59837" y="594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it-IT" sz="1800" b="1">
                <a:solidFill>
                  <a:schemeClr val="bg1"/>
                </a:solidFill>
              </a:rPr>
              <a:t>DAB - Dispute Adjuducation Board</a:t>
            </a:r>
          </a:p>
        </p:txBody>
      </p:sp>
      <p:cxnSp>
        <p:nvCxnSpPr>
          <p:cNvPr id="14" name="Connettore 4 13"/>
          <p:cNvCxnSpPr>
            <a:stCxn id="5" idx="3"/>
            <a:endCxn id="3" idx="1"/>
          </p:cNvCxnSpPr>
          <p:nvPr/>
        </p:nvCxnSpPr>
        <p:spPr>
          <a:xfrm>
            <a:off x="2447536" y="1967663"/>
            <a:ext cx="1116352" cy="2078517"/>
          </a:xfrm>
          <a:prstGeom prst="bentConnector3">
            <a:avLst>
              <a:gd name="adj1" fmla="val 50000"/>
            </a:avLst>
          </a:prstGeom>
          <a:ln w="1587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3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Soggetti principali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563888" y="1600200"/>
            <a:ext cx="5202160" cy="4526280"/>
          </a:xfrm>
          <a:ln w="15875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Per contro, il Contratto FIDIC è molto penalizzante nei confronti dell’appaltatore, con inevitabili riflessi sui suoi fornitori e subappaltatori.</a:t>
            </a:r>
          </a:p>
          <a:p>
            <a:pPr algn="just"/>
            <a:r>
              <a:rPr lang="it-IT" dirty="0" smtClean="0"/>
              <a:t>Dal punto di vista del </a:t>
            </a:r>
            <a:r>
              <a:rPr lang="it-IT" i="1" dirty="0" err="1" smtClean="0"/>
              <a:t>Contractor</a:t>
            </a:r>
            <a:r>
              <a:rPr lang="it-IT" dirty="0" smtClean="0"/>
              <a:t>, la gestione di un progetto FIDIC è inoltre abbastanza impegnativa e problematica e comprende molte obbligazioni accessorie, quali la predisposizioni di </a:t>
            </a:r>
            <a:r>
              <a:rPr lang="it-IT" i="1" dirty="0" smtClean="0"/>
              <a:t>report</a:t>
            </a:r>
            <a:r>
              <a:rPr lang="it-IT" dirty="0" smtClean="0"/>
              <a:t> e resoconti periodici, nomina di un rappresentante, invio di notifiche, ecc.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395536" y="1620000"/>
            <a:ext cx="2052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Employer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Committente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96000" y="2700000"/>
            <a:ext cx="2160000" cy="695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tx1"/>
                </a:solidFill>
              </a:rPr>
              <a:t>Contractor</a:t>
            </a:r>
          </a:p>
          <a:p>
            <a:pPr algn="ctr" defTabSz="1074738"/>
            <a:r>
              <a:rPr lang="en-US" sz="1800" b="1" dirty="0">
                <a:solidFill>
                  <a:schemeClr val="tx1"/>
                </a:solidFill>
              </a:rPr>
              <a:t>(</a:t>
            </a:r>
            <a:r>
              <a:rPr lang="en-US" sz="1800" b="1" dirty="0" err="1">
                <a:solidFill>
                  <a:schemeClr val="tx1"/>
                </a:solidFill>
              </a:rPr>
              <a:t>Appaltatore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  <a:endParaRPr lang="it-IT" sz="1800" b="1" dirty="0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96000" y="378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Subcontractor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(Subappaltatore)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32000" y="486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Engineer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(Direzione</a:t>
            </a:r>
            <a:r>
              <a:rPr lang="en-US" sz="1800" b="1" baseline="0">
                <a:solidFill>
                  <a:schemeClr val="bg1"/>
                </a:solidFill>
              </a:rPr>
              <a:t> Lavori</a:t>
            </a:r>
            <a:r>
              <a:rPr lang="en-US" sz="1800" b="1">
                <a:solidFill>
                  <a:schemeClr val="bg1"/>
                </a:solidFill>
              </a:rPr>
              <a:t>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95536" y="594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it-IT" sz="1800" b="1" dirty="0">
                <a:solidFill>
                  <a:schemeClr val="bg1"/>
                </a:solidFill>
              </a:rPr>
              <a:t>DAB - Dispute </a:t>
            </a:r>
            <a:r>
              <a:rPr lang="it-IT" sz="1800" b="1" dirty="0" err="1">
                <a:solidFill>
                  <a:schemeClr val="bg1"/>
                </a:solidFill>
              </a:rPr>
              <a:t>Adjuducation</a:t>
            </a:r>
            <a:r>
              <a:rPr lang="it-IT" sz="1800" b="1" dirty="0">
                <a:solidFill>
                  <a:schemeClr val="bg1"/>
                </a:solidFill>
              </a:rPr>
              <a:t> Board</a:t>
            </a:r>
          </a:p>
        </p:txBody>
      </p:sp>
      <p:cxnSp>
        <p:nvCxnSpPr>
          <p:cNvPr id="14" name="Connettore 4 13"/>
          <p:cNvCxnSpPr>
            <a:stCxn id="6" idx="3"/>
            <a:endCxn id="3" idx="1"/>
          </p:cNvCxnSpPr>
          <p:nvPr/>
        </p:nvCxnSpPr>
        <p:spPr>
          <a:xfrm>
            <a:off x="2556000" y="3047663"/>
            <a:ext cx="1007888" cy="815677"/>
          </a:xfrm>
          <a:prstGeom prst="bentConnector3">
            <a:avLst>
              <a:gd name="adj1" fmla="val 50000"/>
            </a:avLst>
          </a:prstGeom>
          <a:ln w="1587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0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Soggetti principali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563888" y="1600199"/>
            <a:ext cx="5400600" cy="5044405"/>
          </a:xfrm>
          <a:ln w="15875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/>
            <a:r>
              <a:rPr lang="it-IT" dirty="0" smtClean="0"/>
              <a:t>Per definizione, i </a:t>
            </a:r>
            <a:r>
              <a:rPr lang="it-IT" i="1" dirty="0" err="1" smtClean="0"/>
              <a:t>Subcontractor</a:t>
            </a:r>
            <a:r>
              <a:rPr lang="it-IT" dirty="0" smtClean="0"/>
              <a:t> non sono parti del contratto FIDIC a monte del proprio subappalto.</a:t>
            </a:r>
          </a:p>
          <a:p>
            <a:pPr algn="just"/>
            <a:r>
              <a:rPr lang="it-IT" dirty="0" smtClean="0"/>
              <a:t>I contratti FIDIC, in particolare il </a:t>
            </a:r>
            <a:r>
              <a:rPr lang="it-IT" i="1" dirty="0" err="1" smtClean="0"/>
              <a:t>Red</a:t>
            </a:r>
            <a:r>
              <a:rPr lang="it-IT" i="1" dirty="0" smtClean="0"/>
              <a:t> Book</a:t>
            </a:r>
            <a:r>
              <a:rPr lang="it-IT" dirty="0" smtClean="0"/>
              <a:t>, hanno però diverse disposizioni che trattano dei subfornitori e subappaltatori.</a:t>
            </a:r>
          </a:p>
          <a:p>
            <a:pPr algn="just"/>
            <a:r>
              <a:rPr lang="it-IT" dirty="0" smtClean="0"/>
              <a:t>In genere, devono essere sottoposti alla previa approvazione dell’</a:t>
            </a:r>
            <a:r>
              <a:rPr lang="it-IT" i="1" dirty="0" err="1" smtClean="0"/>
              <a:t>Employer</a:t>
            </a:r>
            <a:r>
              <a:rPr lang="it-IT" dirty="0" smtClean="0"/>
              <a:t> i contratti di subappalto che non si riferiscono a materie prime (non si applica al </a:t>
            </a:r>
            <a:r>
              <a:rPr lang="it-IT" i="1" dirty="0" err="1" smtClean="0"/>
              <a:t>Sylver</a:t>
            </a:r>
            <a:r>
              <a:rPr lang="it-IT" i="1" dirty="0" smtClean="0"/>
              <a:t> Book</a:t>
            </a:r>
            <a:r>
              <a:rPr lang="it-IT" dirty="0" smtClean="0"/>
              <a:t>).</a:t>
            </a:r>
          </a:p>
          <a:p>
            <a:pPr algn="just"/>
            <a:r>
              <a:rPr lang="it-IT" dirty="0" smtClean="0"/>
              <a:t>Nel </a:t>
            </a:r>
            <a:r>
              <a:rPr lang="it-IT" i="1" dirty="0" err="1" smtClean="0"/>
              <a:t>Red</a:t>
            </a:r>
            <a:r>
              <a:rPr lang="it-IT" i="1" dirty="0" smtClean="0"/>
              <a:t> Book</a:t>
            </a:r>
            <a:r>
              <a:rPr lang="it-IT" dirty="0" smtClean="0"/>
              <a:t>, l’</a:t>
            </a:r>
            <a:r>
              <a:rPr lang="it-IT" i="1" dirty="0" err="1" smtClean="0"/>
              <a:t>Employer</a:t>
            </a:r>
            <a:r>
              <a:rPr lang="it-IT" dirty="0" smtClean="0"/>
              <a:t> può anche imporre al </a:t>
            </a:r>
            <a:r>
              <a:rPr lang="it-IT" i="1" dirty="0" err="1" smtClean="0"/>
              <a:t>Contractor</a:t>
            </a:r>
            <a:r>
              <a:rPr lang="it-IT" dirty="0" smtClean="0"/>
              <a:t> </a:t>
            </a:r>
            <a:r>
              <a:rPr lang="it-IT" dirty="0" err="1" smtClean="0"/>
              <a:t>supappaltatori</a:t>
            </a:r>
            <a:r>
              <a:rPr lang="it-IT" dirty="0" smtClean="0"/>
              <a:t> di sua scelta (</a:t>
            </a:r>
            <a:r>
              <a:rPr lang="it-IT" i="1" dirty="0" err="1" smtClean="0"/>
              <a:t>nominated</a:t>
            </a:r>
            <a:r>
              <a:rPr lang="it-IT" i="1" dirty="0" smtClean="0"/>
              <a:t> </a:t>
            </a:r>
            <a:r>
              <a:rPr lang="it-IT" i="1" dirty="0" err="1" smtClean="0"/>
              <a:t>subcontractors</a:t>
            </a:r>
            <a:r>
              <a:rPr lang="it-IT" dirty="0" smtClean="0"/>
              <a:t>), ma in tale ipotesi si accolla la responsabilità per difetti nelle loro prestazioni.</a:t>
            </a:r>
          </a:p>
          <a:p>
            <a:pPr algn="just"/>
            <a:r>
              <a:rPr lang="it-IT" dirty="0" smtClean="0"/>
              <a:t>Il </a:t>
            </a:r>
            <a:r>
              <a:rPr lang="it-IT" i="1" dirty="0" err="1" smtClean="0"/>
              <a:t>Red</a:t>
            </a:r>
            <a:r>
              <a:rPr lang="it-IT" i="1" dirty="0" smtClean="0"/>
              <a:t> Book </a:t>
            </a:r>
            <a:r>
              <a:rPr lang="it-IT" dirty="0" smtClean="0"/>
              <a:t>autorizza inoltre l’</a:t>
            </a:r>
            <a:r>
              <a:rPr lang="it-IT" i="1" dirty="0" err="1" smtClean="0"/>
              <a:t>Employer</a:t>
            </a:r>
            <a:r>
              <a:rPr lang="it-IT" dirty="0" smtClean="0"/>
              <a:t> ad esigere dal </a:t>
            </a:r>
            <a:r>
              <a:rPr lang="it-IT" i="1" dirty="0" err="1" smtClean="0"/>
              <a:t>Contractor</a:t>
            </a:r>
            <a:r>
              <a:rPr lang="it-IT" dirty="0" smtClean="0"/>
              <a:t> la cessione dei diritti conseguenti i sub-appalti con durata superiore alla consegna dei lavori (esempio classico è la garanzia contro difetti). Nel caso di risoluzione del contratto FIDIC, spetta all’</a:t>
            </a:r>
            <a:r>
              <a:rPr lang="it-IT" i="1" dirty="0" err="1" smtClean="0"/>
              <a:t>Employer</a:t>
            </a:r>
            <a:r>
              <a:rPr lang="it-IT" dirty="0" smtClean="0"/>
              <a:t> un diritto di </a:t>
            </a:r>
            <a:r>
              <a:rPr lang="it-IT" i="1" dirty="0" err="1" smtClean="0"/>
              <a:t>step</a:t>
            </a:r>
            <a:r>
              <a:rPr lang="it-IT" i="1" dirty="0" smtClean="0"/>
              <a:t>-in</a:t>
            </a:r>
            <a:r>
              <a:rPr lang="it-IT" dirty="0" smtClean="0"/>
              <a:t> (cessione dell’intero contratto di sub-appalto).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396000" y="1620000"/>
            <a:ext cx="2052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Employer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Committente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96000" y="2699999"/>
            <a:ext cx="2160000" cy="72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Contractor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Appaltatore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96000" y="3780001"/>
            <a:ext cx="2160000" cy="695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i="1" dirty="0">
                <a:solidFill>
                  <a:schemeClr val="tx1"/>
                </a:solidFill>
              </a:rPr>
              <a:t>Subcontractor</a:t>
            </a:r>
          </a:p>
          <a:p>
            <a:pPr algn="ctr" defTabSz="1074738"/>
            <a:r>
              <a:rPr lang="en-US" sz="1800" b="1" i="1" dirty="0">
                <a:solidFill>
                  <a:schemeClr val="tx1"/>
                </a:solidFill>
              </a:rPr>
              <a:t>(</a:t>
            </a:r>
            <a:r>
              <a:rPr lang="en-US" sz="1800" b="1" i="1" dirty="0" err="1">
                <a:solidFill>
                  <a:schemeClr val="tx1"/>
                </a:solidFill>
              </a:rPr>
              <a:t>Subappaltatore</a:t>
            </a:r>
            <a:r>
              <a:rPr lang="en-US" sz="1800" b="1" i="1" dirty="0">
                <a:solidFill>
                  <a:schemeClr val="tx1"/>
                </a:solidFill>
              </a:rPr>
              <a:t>)</a:t>
            </a:r>
            <a:endParaRPr lang="it-IT" sz="1800" b="1" i="1" dirty="0">
              <a:solidFill>
                <a:schemeClr val="tx1"/>
              </a:solidFill>
            </a:endParaRPr>
          </a:p>
        </p:txBody>
      </p:sp>
      <p:sp>
        <p:nvSpPr>
          <p:cNvPr id="9" name="Rettangolo arrotondato 8"/>
          <p:cNvSpPr>
            <a:spLocks noChangeAspect="1"/>
          </p:cNvSpPr>
          <p:nvPr/>
        </p:nvSpPr>
        <p:spPr>
          <a:xfrm>
            <a:off x="395536" y="4860000"/>
            <a:ext cx="2169413" cy="7231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Engineer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(Direzione</a:t>
            </a:r>
            <a:r>
              <a:rPr lang="en-US" sz="1800" b="1" baseline="0">
                <a:solidFill>
                  <a:schemeClr val="bg1"/>
                </a:solidFill>
              </a:rPr>
              <a:t> Lavori</a:t>
            </a:r>
            <a:r>
              <a:rPr lang="en-US" sz="1800" b="1">
                <a:solidFill>
                  <a:schemeClr val="bg1"/>
                </a:solidFill>
              </a:rPr>
              <a:t>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95536" y="594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it-IT" sz="1800" b="1">
                <a:solidFill>
                  <a:schemeClr val="bg1"/>
                </a:solidFill>
              </a:rPr>
              <a:t>DAB - Dispute Adjuducation Board</a:t>
            </a:r>
          </a:p>
        </p:txBody>
      </p:sp>
      <p:cxnSp>
        <p:nvCxnSpPr>
          <p:cNvPr id="14" name="Connettore 4 13"/>
          <p:cNvCxnSpPr>
            <a:stCxn id="7" idx="3"/>
            <a:endCxn id="3" idx="1"/>
          </p:cNvCxnSpPr>
          <p:nvPr/>
        </p:nvCxnSpPr>
        <p:spPr>
          <a:xfrm flipV="1">
            <a:off x="2556000" y="4122402"/>
            <a:ext cx="1007888" cy="5262"/>
          </a:xfrm>
          <a:prstGeom prst="bentConnector3">
            <a:avLst>
              <a:gd name="adj1" fmla="val 50000"/>
            </a:avLst>
          </a:prstGeom>
          <a:ln w="1587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05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Soggetti principali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563888" y="1600200"/>
            <a:ext cx="5202160" cy="4925144"/>
          </a:xfrm>
          <a:ln w="15875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L’</a:t>
            </a:r>
            <a:r>
              <a:rPr lang="it-IT" i="1" dirty="0" err="1" smtClean="0"/>
              <a:t>Engineer</a:t>
            </a:r>
            <a:r>
              <a:rPr lang="it-IT" dirty="0" smtClean="0"/>
              <a:t> è stato originalmente concepito come una figura neutrale che, avendo necessaria conoscenza tecnica, effettuerebbe una mediazione permanente fra l’</a:t>
            </a:r>
            <a:r>
              <a:rPr lang="it-IT" i="1" dirty="0" err="1" smtClean="0"/>
              <a:t>Employer</a:t>
            </a:r>
            <a:r>
              <a:rPr lang="it-IT" dirty="0" smtClean="0"/>
              <a:t> e </a:t>
            </a:r>
            <a:r>
              <a:rPr lang="it-IT" i="1" dirty="0" err="1" smtClean="0"/>
              <a:t>Contractor</a:t>
            </a:r>
            <a:r>
              <a:rPr lang="it-IT" i="1" dirty="0" smtClean="0"/>
              <a:t> </a:t>
            </a:r>
            <a:r>
              <a:rPr lang="it-IT" dirty="0" smtClean="0"/>
              <a:t>al fine di assicurare il migliore svolgimento dei lavori.</a:t>
            </a:r>
          </a:p>
          <a:p>
            <a:pPr algn="just"/>
            <a:r>
              <a:rPr lang="it-IT" dirty="0" smtClean="0"/>
              <a:t>Tuttavia l’esperienza ha dimostrato che un professionista (o una società) scelto e pagato esclusivamente dall’</a:t>
            </a:r>
            <a:r>
              <a:rPr lang="it-IT" i="1" dirty="0" err="1" smtClean="0"/>
              <a:t>Employer</a:t>
            </a:r>
            <a:r>
              <a:rPr lang="it-IT" dirty="0" smtClean="0"/>
              <a:t> non potrebbe essere né indipendente né neutrale. Sin dal 1999, il contratto FIDIC riconosce espressamente l’</a:t>
            </a:r>
            <a:r>
              <a:rPr lang="it-IT" i="1" dirty="0" err="1" smtClean="0"/>
              <a:t>Engineer</a:t>
            </a:r>
            <a:r>
              <a:rPr lang="it-IT" dirty="0" smtClean="0"/>
              <a:t> come un agente dell’</a:t>
            </a:r>
            <a:r>
              <a:rPr lang="it-IT" i="1" dirty="0" err="1" smtClean="0"/>
              <a:t>Employer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Spetta all’</a:t>
            </a:r>
            <a:r>
              <a:rPr lang="it-IT" dirty="0" err="1" smtClean="0"/>
              <a:t>Engineer</a:t>
            </a:r>
            <a:r>
              <a:rPr lang="it-IT" dirty="0" smtClean="0"/>
              <a:t> verificare il regolare andamento dei lavori, adottare eventuali varianti in corso d’opera, dare istruzioni all’appaltatore e decidere controversie in via preliminare (prima che siano sottoposte al DAB o al collegio arbitrale).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396000" y="1620000"/>
            <a:ext cx="2052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Employer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Committente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96000" y="270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Contractor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Appaltatore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96000" y="378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Subcontractor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(Subappaltatore)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96000" y="4860000"/>
            <a:ext cx="2160000" cy="695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tx1"/>
                </a:solidFill>
              </a:rPr>
              <a:t>Engineer</a:t>
            </a:r>
          </a:p>
          <a:p>
            <a:pPr algn="ctr" defTabSz="1074738"/>
            <a:r>
              <a:rPr lang="en-US" sz="1800" b="1" dirty="0">
                <a:solidFill>
                  <a:schemeClr val="tx1"/>
                </a:solidFill>
              </a:rPr>
              <a:t>(</a:t>
            </a:r>
            <a:r>
              <a:rPr lang="en-US" sz="1800" b="1" dirty="0" err="1">
                <a:solidFill>
                  <a:schemeClr val="tx1"/>
                </a:solidFill>
              </a:rPr>
              <a:t>Direzione</a:t>
            </a:r>
            <a:r>
              <a:rPr lang="en-US" sz="1800" b="1" baseline="0" dirty="0">
                <a:solidFill>
                  <a:schemeClr val="tx1"/>
                </a:solidFill>
              </a:rPr>
              <a:t> Lavori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  <a:endParaRPr lang="it-IT" sz="1800" b="1" dirty="0">
              <a:solidFill>
                <a:schemeClr val="tx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96000" y="594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it-IT" sz="1800" b="1">
                <a:solidFill>
                  <a:schemeClr val="bg1"/>
                </a:solidFill>
              </a:rPr>
              <a:t>DAB - Dispute Adjuducation Board</a:t>
            </a:r>
          </a:p>
        </p:txBody>
      </p:sp>
      <p:cxnSp>
        <p:nvCxnSpPr>
          <p:cNvPr id="14" name="Connettore 4 13"/>
          <p:cNvCxnSpPr>
            <a:stCxn id="9" idx="3"/>
            <a:endCxn id="3" idx="1"/>
          </p:cNvCxnSpPr>
          <p:nvPr/>
        </p:nvCxnSpPr>
        <p:spPr>
          <a:xfrm flipV="1">
            <a:off x="2556000" y="4062772"/>
            <a:ext cx="1007888" cy="1144891"/>
          </a:xfrm>
          <a:prstGeom prst="bentConnector3">
            <a:avLst>
              <a:gd name="adj1" fmla="val 50000"/>
            </a:avLst>
          </a:prstGeom>
          <a:ln w="1587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1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09600" y="332656"/>
            <a:ext cx="8153400" cy="886544"/>
          </a:xfrm>
        </p:spPr>
        <p:txBody>
          <a:bodyPr>
            <a:normAutofit/>
          </a:bodyPr>
          <a:lstStyle/>
          <a:p>
            <a:r>
              <a:rPr lang="it-IT" sz="4400" kern="1200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Multilateral</a:t>
            </a:r>
            <a:r>
              <a:rPr lang="it-IT" sz="4400" kern="1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Development </a:t>
            </a:r>
            <a:r>
              <a:rPr lang="it-IT" sz="4400" kern="1200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Banks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Le Banche </a:t>
            </a:r>
            <a:r>
              <a:rPr lang="it-IT" dirty="0"/>
              <a:t>multilaterali di sviluppo </a:t>
            </a:r>
            <a:r>
              <a:rPr lang="it-IT" dirty="0" smtClean="0"/>
              <a:t>(MDB) </a:t>
            </a:r>
            <a:r>
              <a:rPr lang="it-IT" dirty="0"/>
              <a:t>sono </a:t>
            </a:r>
            <a:r>
              <a:rPr lang="it-IT" dirty="0" smtClean="0"/>
              <a:t>delle </a:t>
            </a:r>
            <a:r>
              <a:rPr lang="it-IT" dirty="0"/>
              <a:t>istituzioni internazionali che forniscono </a:t>
            </a:r>
            <a:r>
              <a:rPr lang="it-IT" dirty="0" smtClean="0"/>
              <a:t>assistenza finanziaria, </a:t>
            </a:r>
            <a:r>
              <a:rPr lang="it-IT" dirty="0"/>
              <a:t>in genere sotto forma di </a:t>
            </a:r>
            <a:r>
              <a:rPr lang="it-IT" dirty="0" smtClean="0"/>
              <a:t>prestito (</a:t>
            </a:r>
            <a:r>
              <a:rPr lang="it-IT" dirty="0" err="1" smtClean="0"/>
              <a:t>loan</a:t>
            </a:r>
            <a:r>
              <a:rPr lang="it-IT" dirty="0" smtClean="0"/>
              <a:t>) e dono (</a:t>
            </a:r>
            <a:r>
              <a:rPr lang="it-IT" dirty="0" err="1" smtClean="0"/>
              <a:t>grant</a:t>
            </a:r>
            <a:r>
              <a:rPr lang="it-IT" dirty="0" smtClean="0"/>
              <a:t>), </a:t>
            </a:r>
            <a:r>
              <a:rPr lang="it-IT" dirty="0"/>
              <a:t>ai paesi in via di sviluppo al fine di </a:t>
            </a:r>
            <a:r>
              <a:rPr lang="it-IT" dirty="0" smtClean="0"/>
              <a:t>promuovere il loro sviluppo </a:t>
            </a:r>
            <a:r>
              <a:rPr lang="it-IT" dirty="0"/>
              <a:t>economico e sociale</a:t>
            </a:r>
            <a:r>
              <a:rPr lang="it-IT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 </a:t>
            </a:r>
            <a:r>
              <a:rPr lang="it-IT" dirty="0"/>
              <a:t>Il termine MDB si riferisce in genere alla Banca Mondiale e </a:t>
            </a:r>
            <a:r>
              <a:rPr lang="it-IT" dirty="0" smtClean="0"/>
              <a:t>quattro banche </a:t>
            </a:r>
            <a:r>
              <a:rPr lang="it-IT" dirty="0"/>
              <a:t>regionali di sviluppo</a:t>
            </a:r>
            <a:r>
              <a:rPr lang="it-IT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African Development Bank (</a:t>
            </a:r>
            <a:r>
              <a:rPr lang="en-US" sz="2400" dirty="0" err="1"/>
              <a:t>AfDB</a:t>
            </a:r>
            <a:r>
              <a:rPr lang="en-US" sz="2400" dirty="0"/>
              <a:t>);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Asian Development Bank (</a:t>
            </a:r>
            <a:r>
              <a:rPr lang="en-US" sz="2400" dirty="0" err="1"/>
              <a:t>AsDB</a:t>
            </a:r>
            <a:r>
              <a:rPr lang="en-US" sz="2400" dirty="0"/>
              <a:t>);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European Bank for Reconstruction and Development (EBRD); 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Inter-American Development Bank (</a:t>
            </a:r>
            <a:r>
              <a:rPr lang="en-US" sz="2400" dirty="0" smtClean="0"/>
              <a:t>IDB)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Soggetti principali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563888" y="1600200"/>
            <a:ext cx="5202160" cy="4925144"/>
          </a:xfrm>
          <a:ln w="15875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Si tratta di un organo di risoluzione delle controversie costituito da una o tre persone.</a:t>
            </a:r>
          </a:p>
          <a:p>
            <a:pPr algn="just"/>
            <a:r>
              <a:rPr lang="it-IT" dirty="0" smtClean="0"/>
              <a:t>Può funzionare a carattere permanente oppure essere costituito </a:t>
            </a:r>
            <a:r>
              <a:rPr lang="it-IT" i="1" dirty="0" smtClean="0"/>
              <a:t>ad hoc </a:t>
            </a:r>
            <a:r>
              <a:rPr lang="it-IT" dirty="0" smtClean="0"/>
              <a:t>all’insorgere della controversia.</a:t>
            </a:r>
          </a:p>
          <a:p>
            <a:pPr algn="just"/>
            <a:r>
              <a:rPr lang="it-IT" dirty="0" smtClean="0"/>
              <a:t>Le sue decisioni diventano vincolanti se non impugnate e sottoposte all’arbitrato entro 28 giorni.</a:t>
            </a:r>
          </a:p>
          <a:p>
            <a:pPr algn="just"/>
            <a:r>
              <a:rPr lang="it-IT" dirty="0" smtClean="0"/>
              <a:t>Ha come vantaggio la prossimità al progetto ed ai fatti oggetto di controversia. Il principale svantaggio è il costo.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396000" y="1620000"/>
            <a:ext cx="2052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Employer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Committente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96000" y="270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Contractor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Appaltatore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96000" y="378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Subcontractor</a:t>
            </a:r>
          </a:p>
          <a:p>
            <a:pPr algn="ctr" defTabSz="1074738"/>
            <a:r>
              <a:rPr lang="en-US" sz="1800" b="1">
                <a:solidFill>
                  <a:schemeClr val="bg1"/>
                </a:solidFill>
              </a:rPr>
              <a:t>(Subappaltatore)</a:t>
            </a:r>
            <a:endParaRPr lang="it-IT" sz="1800" b="1">
              <a:solidFill>
                <a:schemeClr val="bg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96000" y="4860000"/>
            <a:ext cx="2160000" cy="6953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Engineer</a:t>
            </a:r>
          </a:p>
          <a:p>
            <a:pPr algn="ctr" defTabSz="1074738"/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n-US" sz="1800" b="1" dirty="0" err="1">
                <a:solidFill>
                  <a:schemeClr val="bg1"/>
                </a:solidFill>
              </a:rPr>
              <a:t>Direzione</a:t>
            </a:r>
            <a:r>
              <a:rPr lang="en-US" sz="1800" b="1" baseline="0" dirty="0">
                <a:solidFill>
                  <a:schemeClr val="bg1"/>
                </a:solidFill>
              </a:rPr>
              <a:t> Lavori</a:t>
            </a:r>
            <a:r>
              <a:rPr lang="en-US" sz="1800" b="1" dirty="0">
                <a:solidFill>
                  <a:schemeClr val="bg1"/>
                </a:solidFill>
              </a:rPr>
              <a:t>)</a:t>
            </a: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96000" y="5940000"/>
            <a:ext cx="2160000" cy="695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4738"/>
            <a:r>
              <a:rPr lang="it-IT" sz="1800" b="1" dirty="0">
                <a:solidFill>
                  <a:schemeClr val="tx1"/>
                </a:solidFill>
              </a:rPr>
              <a:t>DAB - Dispute </a:t>
            </a:r>
            <a:r>
              <a:rPr lang="it-IT" sz="1800" b="1" dirty="0" err="1">
                <a:solidFill>
                  <a:schemeClr val="tx1"/>
                </a:solidFill>
              </a:rPr>
              <a:t>Adjuducation</a:t>
            </a:r>
            <a:r>
              <a:rPr lang="it-IT" sz="1800" b="1" dirty="0">
                <a:solidFill>
                  <a:schemeClr val="tx1"/>
                </a:solidFill>
              </a:rPr>
              <a:t> Board</a:t>
            </a:r>
          </a:p>
        </p:txBody>
      </p:sp>
      <p:cxnSp>
        <p:nvCxnSpPr>
          <p:cNvPr id="14" name="Connettore 4 13"/>
          <p:cNvCxnSpPr>
            <a:stCxn id="10" idx="3"/>
            <a:endCxn id="3" idx="1"/>
          </p:cNvCxnSpPr>
          <p:nvPr/>
        </p:nvCxnSpPr>
        <p:spPr>
          <a:xfrm flipV="1">
            <a:off x="2556000" y="4062772"/>
            <a:ext cx="1007888" cy="2224891"/>
          </a:xfrm>
          <a:prstGeom prst="bentConnector3">
            <a:avLst>
              <a:gd name="adj1" fmla="val 50000"/>
            </a:avLst>
          </a:prstGeom>
          <a:ln w="1587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52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/>
          <a:lstStyle/>
          <a:p>
            <a:r>
              <a:rPr lang="it-IT" dirty="0" smtClean="0"/>
              <a:t>Appalto (</a:t>
            </a:r>
            <a:r>
              <a:rPr lang="it-IT" dirty="0" err="1" smtClean="0"/>
              <a:t>Procurement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7" name="Rettangolo arrotondato 6"/>
          <p:cNvSpPr/>
          <p:nvPr/>
        </p:nvSpPr>
        <p:spPr>
          <a:xfrm>
            <a:off x="107504" y="1700808"/>
            <a:ext cx="3406140" cy="1287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800" b="1"/>
          </a:p>
          <a:p>
            <a:pPr algn="ctr"/>
            <a:r>
              <a:rPr lang="it-IT" sz="1800" b="1"/>
              <a:t>INTERNATIONAL COMPETITIVE BIDDING (ICB)</a:t>
            </a:r>
          </a:p>
        </p:txBody>
      </p:sp>
      <p:sp>
        <p:nvSpPr>
          <p:cNvPr id="9" name="Rettangolo 8"/>
          <p:cNvSpPr/>
          <p:nvPr/>
        </p:nvSpPr>
        <p:spPr>
          <a:xfrm>
            <a:off x="4122772" y="3422124"/>
            <a:ext cx="4084320" cy="13030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400" dirty="0"/>
              <a:t>Invito diretto senza annuncio pubblico</a:t>
            </a:r>
          </a:p>
          <a:p>
            <a:pPr algn="l"/>
            <a:r>
              <a:rPr lang="it-IT" sz="1400" dirty="0"/>
              <a:t>Può essere adottato quando:</a:t>
            </a:r>
          </a:p>
          <a:p>
            <a:pPr algn="l"/>
            <a:r>
              <a:rPr lang="it-IT" sz="1400" dirty="0"/>
              <a:t>(i)</a:t>
            </a:r>
            <a:r>
              <a:rPr lang="it-IT" sz="1400" baseline="0" dirty="0"/>
              <a:t>   </a:t>
            </a:r>
            <a:r>
              <a:rPr lang="it-IT" sz="1400" baseline="0" dirty="0" smtClean="0"/>
              <a:t> l'importo </a:t>
            </a:r>
            <a:r>
              <a:rPr lang="it-IT" sz="1400" baseline="0" dirty="0"/>
              <a:t>del contratto è piccolo</a:t>
            </a:r>
          </a:p>
          <a:p>
            <a:pPr algn="l"/>
            <a:r>
              <a:rPr lang="it-IT" sz="1400" baseline="0" dirty="0"/>
              <a:t>(ii)  </a:t>
            </a:r>
            <a:r>
              <a:rPr lang="it-IT" sz="1400" baseline="0" dirty="0" smtClean="0"/>
              <a:t> numero </a:t>
            </a:r>
            <a:r>
              <a:rPr lang="it-IT" sz="1400" baseline="0" dirty="0"/>
              <a:t>limitato di fornitori</a:t>
            </a:r>
          </a:p>
          <a:p>
            <a:pPr algn="l"/>
            <a:r>
              <a:rPr lang="it-IT" sz="1400" baseline="0" dirty="0"/>
              <a:t>(iii)  Cause eccezionali </a:t>
            </a:r>
          </a:p>
          <a:p>
            <a:pPr algn="l"/>
            <a:endParaRPr lang="it-IT" sz="1100" dirty="0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437364"/>
            <a:ext cx="3406140" cy="1287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800" b="1"/>
          </a:p>
          <a:p>
            <a:pPr algn="ctr"/>
            <a:r>
              <a:rPr lang="it-IT" sz="1800" b="1"/>
              <a:t>LIMITED</a:t>
            </a:r>
            <a:r>
              <a:rPr lang="it-IT" sz="1800" b="1" baseline="0"/>
              <a:t> INTERNATIONAL BIDDING (LIB)</a:t>
            </a:r>
            <a:endParaRPr lang="it-IT" sz="1800" b="1"/>
          </a:p>
        </p:txBody>
      </p:sp>
      <p:sp>
        <p:nvSpPr>
          <p:cNvPr id="11" name="Rettangolo arrotondato 10"/>
          <p:cNvSpPr/>
          <p:nvPr/>
        </p:nvSpPr>
        <p:spPr>
          <a:xfrm>
            <a:off x="118180" y="5165556"/>
            <a:ext cx="3406140" cy="1287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800" b="1"/>
          </a:p>
          <a:p>
            <a:pPr algn="ctr"/>
            <a:r>
              <a:rPr lang="it-IT" sz="1800" b="1"/>
              <a:t>NATIONAL COMPETITIVE </a:t>
            </a:r>
            <a:r>
              <a:rPr lang="it-IT" sz="1800" b="1" baseline="0"/>
              <a:t>BIDDING (NCB)</a:t>
            </a:r>
            <a:endParaRPr lang="it-IT" sz="1800" b="1"/>
          </a:p>
        </p:txBody>
      </p:sp>
      <p:sp>
        <p:nvSpPr>
          <p:cNvPr id="12" name="Rettangolo 11"/>
          <p:cNvSpPr/>
          <p:nvPr/>
        </p:nvSpPr>
        <p:spPr>
          <a:xfrm>
            <a:off x="4122772" y="5373216"/>
            <a:ext cx="4084320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400"/>
              <a:t>E' la procedura di gara normalmente utilizzata dal Paese debitore per gli appalti pubblici, salvo alcune modifiche ritenute</a:t>
            </a:r>
            <a:r>
              <a:rPr lang="it-IT" sz="1400" baseline="0"/>
              <a:t> necessarie dalla Banca</a:t>
            </a:r>
          </a:p>
          <a:p>
            <a:pPr algn="l"/>
            <a:endParaRPr lang="it-IT" sz="1100"/>
          </a:p>
        </p:txBody>
      </p:sp>
    </p:spTree>
    <p:extLst>
      <p:ext uri="{BB962C8B-B14F-4D97-AF65-F5344CB8AC3E}">
        <p14:creationId xmlns:p14="http://schemas.microsoft.com/office/powerpoint/2010/main" val="4450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/>
          <a:lstStyle/>
          <a:p>
            <a:r>
              <a:rPr lang="it-IT" dirty="0" smtClean="0"/>
              <a:t>Appalto (</a:t>
            </a:r>
            <a:r>
              <a:rPr lang="it-IT" dirty="0" err="1" smtClean="0"/>
              <a:t>Procurement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3" name="Rettangolo arrotondato 12"/>
          <p:cNvSpPr/>
          <p:nvPr/>
        </p:nvSpPr>
        <p:spPr>
          <a:xfrm>
            <a:off x="118180" y="1844824"/>
            <a:ext cx="3406140" cy="1287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800" b="1"/>
          </a:p>
          <a:p>
            <a:pPr algn="ctr"/>
            <a:r>
              <a:rPr lang="it-IT" sz="1800" b="1"/>
              <a:t>SHOPPING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122772" y="2060848"/>
            <a:ext cx="4084320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400"/>
              <a:t>Shopping è un metodo di aggiudicazione basato sul confronto delle offerte ricevute da diversi fornitori, di solito almeno tre.</a:t>
            </a:r>
            <a:endParaRPr lang="it-IT" sz="1100"/>
          </a:p>
        </p:txBody>
      </p:sp>
      <p:sp>
        <p:nvSpPr>
          <p:cNvPr id="15" name="Rettangolo arrotondato 14"/>
          <p:cNvSpPr/>
          <p:nvPr/>
        </p:nvSpPr>
        <p:spPr>
          <a:xfrm>
            <a:off x="179512" y="3422124"/>
            <a:ext cx="3406140" cy="1287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800" b="1"/>
          </a:p>
          <a:p>
            <a:pPr algn="ctr"/>
            <a:r>
              <a:rPr lang="it-IT" sz="1800" b="1"/>
              <a:t>DIRECT CONTRACTING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4122772" y="3777982"/>
            <a:ext cx="4084320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Affidamento diretto senza gara d’appalto (single source) </a:t>
            </a:r>
          </a:p>
        </p:txBody>
      </p:sp>
    </p:spTree>
    <p:extLst>
      <p:ext uri="{BB962C8B-B14F-4D97-AF65-F5344CB8AC3E}">
        <p14:creationId xmlns:p14="http://schemas.microsoft.com/office/powerpoint/2010/main" val="28120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International Competitive </a:t>
            </a:r>
            <a:r>
              <a:rPr lang="it-IT" dirty="0" err="1" smtClean="0"/>
              <a:t>Bidding</a:t>
            </a:r>
            <a:r>
              <a:rPr lang="it-IT" dirty="0" smtClean="0"/>
              <a:t> (ICB)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8" name="Rettangolo arrotondato 7"/>
          <p:cNvSpPr/>
          <p:nvPr/>
        </p:nvSpPr>
        <p:spPr>
          <a:xfrm>
            <a:off x="92144" y="1986166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/>
              <a:t>International Advertising</a:t>
            </a:r>
          </a:p>
        </p:txBody>
      </p:sp>
      <p:sp>
        <p:nvSpPr>
          <p:cNvPr id="9" name="Rettangolo 8"/>
          <p:cNvSpPr/>
          <p:nvPr/>
        </p:nvSpPr>
        <p:spPr>
          <a:xfrm>
            <a:off x="4572000" y="1700808"/>
            <a:ext cx="4404360" cy="13030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www.devbusiness.com</a:t>
            </a:r>
          </a:p>
          <a:p>
            <a:r>
              <a:rPr lang="it-IT" sz="14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www.worldbank.com</a:t>
            </a:r>
          </a:p>
          <a:p>
            <a:r>
              <a:rPr lang="it-IT" sz="14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www.ebrd.com/pages/workingwithus/procurement.shtml</a:t>
            </a:r>
          </a:p>
          <a:p>
            <a:r>
              <a:rPr lang="it-IT" sz="14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www.adb.org/site/business-opportunities/operational-procurement/goods-services/notices-current</a:t>
            </a:r>
          </a:p>
          <a:p>
            <a:endParaRPr lang="it-IT" sz="140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92144" y="2996952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 smtClean="0"/>
              <a:t>Standard </a:t>
            </a:r>
            <a:r>
              <a:rPr lang="it-IT" sz="1800" b="1" dirty="0" err="1" smtClean="0"/>
              <a:t>Bidding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Documents</a:t>
            </a:r>
            <a:endParaRPr lang="it-IT" sz="1800" b="1" dirty="0"/>
          </a:p>
        </p:txBody>
      </p:sp>
      <p:sp>
        <p:nvSpPr>
          <p:cNvPr id="11" name="Rettangolo arrotondato 10"/>
          <p:cNvSpPr/>
          <p:nvPr/>
        </p:nvSpPr>
        <p:spPr>
          <a:xfrm>
            <a:off x="103624" y="3645024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 smtClean="0"/>
              <a:t>Public </a:t>
            </a:r>
            <a:r>
              <a:rPr lang="it-IT" sz="1800" b="1" dirty="0" err="1" smtClean="0"/>
              <a:t>bid</a:t>
            </a:r>
            <a:r>
              <a:rPr lang="it-IT" sz="1800" b="1" dirty="0" smtClean="0"/>
              <a:t> opening</a:t>
            </a:r>
            <a:endParaRPr lang="it-IT" sz="1800" b="1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92144" y="4293096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 smtClean="0"/>
              <a:t>Evaluation and </a:t>
            </a:r>
            <a:r>
              <a:rPr lang="it-IT" sz="1800" b="1" dirty="0" err="1" smtClean="0"/>
              <a:t>comparison</a:t>
            </a:r>
            <a:r>
              <a:rPr lang="it-IT" sz="1800" b="1" dirty="0" smtClean="0"/>
              <a:t> of </a:t>
            </a:r>
            <a:r>
              <a:rPr lang="it-IT" sz="1800" b="1" dirty="0" err="1" smtClean="0"/>
              <a:t>bids</a:t>
            </a:r>
            <a:endParaRPr lang="it-IT" sz="1800" b="1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92144" y="4941168"/>
            <a:ext cx="40767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 err="1" smtClean="0"/>
              <a:t>Contract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awarded</a:t>
            </a:r>
            <a:r>
              <a:rPr lang="it-IT" sz="1800" b="1" dirty="0" smtClean="0"/>
              <a:t> to </a:t>
            </a:r>
            <a:r>
              <a:rPr lang="it-IT" sz="1800" b="1" dirty="0" err="1" smtClean="0"/>
              <a:t>lowest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evaluated</a:t>
            </a:r>
            <a:r>
              <a:rPr lang="it-IT" sz="1800" b="1" dirty="0" smtClean="0"/>
              <a:t> «responsive </a:t>
            </a:r>
            <a:r>
              <a:rPr lang="it-IT" sz="1800" b="1" dirty="0" err="1" smtClean="0"/>
              <a:t>bid</a:t>
            </a:r>
            <a:r>
              <a:rPr lang="it-IT" sz="1800" b="1" dirty="0" smtClean="0"/>
              <a:t>»</a:t>
            </a:r>
            <a:endParaRPr lang="it-IT" sz="1800" b="1" dirty="0"/>
          </a:p>
        </p:txBody>
      </p:sp>
      <p:sp>
        <p:nvSpPr>
          <p:cNvPr id="18" name="Rettangolo arrotondato 17"/>
          <p:cNvSpPr/>
          <p:nvPr/>
        </p:nvSpPr>
        <p:spPr>
          <a:xfrm>
            <a:off x="92144" y="5805264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 err="1" smtClean="0"/>
              <a:t>Publication</a:t>
            </a:r>
            <a:r>
              <a:rPr lang="it-IT" sz="1800" b="1" dirty="0" smtClean="0"/>
              <a:t> of the award of </a:t>
            </a:r>
            <a:r>
              <a:rPr lang="it-IT" sz="1800" b="1" dirty="0" err="1" smtClean="0"/>
              <a:t>contract</a:t>
            </a:r>
            <a:endParaRPr lang="it-IT" sz="1800" b="1" dirty="0"/>
          </a:p>
        </p:txBody>
      </p:sp>
    </p:spTree>
    <p:extLst>
      <p:ext uri="{BB962C8B-B14F-4D97-AF65-F5344CB8AC3E}">
        <p14:creationId xmlns:p14="http://schemas.microsoft.com/office/powerpoint/2010/main" val="168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Standard </a:t>
            </a:r>
            <a:r>
              <a:rPr lang="it-IT" dirty="0" err="1" smtClean="0"/>
              <a:t>Bidding</a:t>
            </a:r>
            <a:r>
              <a:rPr lang="it-IT" dirty="0" smtClean="0"/>
              <a:t> </a:t>
            </a:r>
            <a:r>
              <a:rPr lang="it-IT" dirty="0" err="1" smtClean="0"/>
              <a:t>Documents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886545" y="1844824"/>
            <a:ext cx="50779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it-IT" dirty="0"/>
              <a:t>Questi Standard </a:t>
            </a:r>
            <a:r>
              <a:rPr lang="it-IT" dirty="0" err="1"/>
              <a:t>Bidding</a:t>
            </a:r>
            <a:r>
              <a:rPr lang="it-IT" dirty="0"/>
              <a:t> </a:t>
            </a:r>
            <a:r>
              <a:rPr lang="it-IT" dirty="0" err="1"/>
              <a:t>Documents</a:t>
            </a:r>
            <a:r>
              <a:rPr lang="it-IT" dirty="0"/>
              <a:t> sono stati preparati dalla Banca Mondiale per tutti i tipi  di </a:t>
            </a:r>
            <a:r>
              <a:rPr lang="it-IT" dirty="0" smtClean="0"/>
              <a:t>lavori da aggiudicarsi mediante </a:t>
            </a:r>
            <a:r>
              <a:rPr lang="it-IT" dirty="0"/>
              <a:t>gare d'appalto internazionali. </a:t>
            </a:r>
            <a:endParaRPr lang="it-IT" dirty="0" smtClean="0"/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it-IT" dirty="0"/>
              <a:t>Essi sono obbligatori per gli appalti di lavori finanziati in tutto o in parte dalla Banca Mondiale per un importo dei lavori stimato di oltre US $ 10 milioni.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32385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2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Standard </a:t>
            </a:r>
            <a:r>
              <a:rPr lang="it-IT" dirty="0" err="1" smtClean="0"/>
              <a:t>Bidding</a:t>
            </a:r>
            <a:r>
              <a:rPr lang="it-IT" dirty="0" smtClean="0"/>
              <a:t> </a:t>
            </a:r>
            <a:r>
              <a:rPr lang="it-IT" dirty="0" err="1" smtClean="0"/>
              <a:t>Documents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3" name="Rettangolo arrotondato 12"/>
          <p:cNvSpPr/>
          <p:nvPr/>
        </p:nvSpPr>
        <p:spPr>
          <a:xfrm>
            <a:off x="107504" y="2828930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74738"/>
            <a:r>
              <a:rPr lang="en-US" sz="1800" b="1" dirty="0"/>
              <a:t>Section </a:t>
            </a:r>
            <a:r>
              <a:rPr lang="en-US" sz="1800" b="1" dirty="0" smtClean="0"/>
              <a:t>I. </a:t>
            </a:r>
            <a:r>
              <a:rPr lang="en-US" sz="1800" b="1" dirty="0"/>
              <a:t>	Instructions to </a:t>
            </a:r>
            <a:r>
              <a:rPr lang="en-US" sz="1800" b="1" dirty="0" smtClean="0"/>
              <a:t>Bidders (ITB)</a:t>
            </a:r>
            <a:endParaRPr lang="it-IT" sz="1800" b="1" dirty="0"/>
          </a:p>
        </p:txBody>
      </p:sp>
      <p:sp>
        <p:nvSpPr>
          <p:cNvPr id="14" name="Rettangolo 13"/>
          <p:cNvSpPr/>
          <p:nvPr/>
        </p:nvSpPr>
        <p:spPr>
          <a:xfrm>
            <a:off x="4572000" y="2420888"/>
            <a:ext cx="4404360" cy="12961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/>
              <a:t>Fornisce le informazioni necessarie per presentare le </a:t>
            </a:r>
            <a:r>
              <a:rPr lang="it-IT" sz="1400" dirty="0" smtClean="0"/>
              <a:t> </a:t>
            </a:r>
            <a:r>
              <a:rPr lang="it-IT" sz="1400" dirty="0"/>
              <a:t>offerte in conformità con i requisiti dell’Ente Appaltante. Fornisce anche informazioni sulla presentazione dell'offerta, l'apertura e la valutazione e l'aggiudicazione del contratto.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107504" y="4161078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74738"/>
            <a:r>
              <a:rPr lang="en-US" sz="1800" b="1" dirty="0"/>
              <a:t>Section </a:t>
            </a:r>
            <a:r>
              <a:rPr lang="en-US" sz="1800" b="1" dirty="0" smtClean="0"/>
              <a:t>II</a:t>
            </a:r>
            <a:r>
              <a:rPr lang="en-US" sz="1800" b="1" dirty="0"/>
              <a:t>. 	</a:t>
            </a:r>
            <a:r>
              <a:rPr lang="en-US" sz="1800" b="1" dirty="0" smtClean="0"/>
              <a:t>Bid Data Sheet (BDS)</a:t>
            </a:r>
            <a:endParaRPr lang="it-IT" sz="1800" b="1" dirty="0"/>
          </a:p>
        </p:txBody>
      </p:sp>
      <p:sp>
        <p:nvSpPr>
          <p:cNvPr id="16" name="Rettangolo 15"/>
          <p:cNvSpPr/>
          <p:nvPr/>
        </p:nvSpPr>
        <p:spPr>
          <a:xfrm>
            <a:off x="4572000" y="4005064"/>
            <a:ext cx="4404360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smtClean="0"/>
              <a:t>Contiene </a:t>
            </a:r>
            <a:r>
              <a:rPr lang="it-IT" sz="1400" dirty="0"/>
              <a:t>tutte le disposizioni che sono specifiche per ogni appalto e che integrano le informazioni o prescrizioni contenute nella Sezione </a:t>
            </a:r>
            <a:r>
              <a:rPr lang="it-IT" sz="1400" dirty="0" smtClean="0"/>
              <a:t>I.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2483768" y="1717576"/>
            <a:ext cx="4076700" cy="48006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/>
              <a:t>PART 1 - BIDDING PROCEDURES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107504" y="5157192"/>
            <a:ext cx="40767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4738" indent="-1074738" defTabSz="1074738"/>
            <a:r>
              <a:rPr lang="en-US" sz="1800" b="1" dirty="0"/>
              <a:t>Section </a:t>
            </a:r>
            <a:r>
              <a:rPr lang="en-US" sz="1800" b="1" dirty="0" smtClean="0"/>
              <a:t>III</a:t>
            </a:r>
            <a:r>
              <a:rPr lang="en-US" sz="1800" b="1" dirty="0"/>
              <a:t>. 	</a:t>
            </a:r>
            <a:r>
              <a:rPr lang="en-US" sz="1800" b="1" dirty="0" smtClean="0"/>
              <a:t>Evaluation and Qualification Criteria</a:t>
            </a:r>
            <a:endParaRPr lang="it-IT" sz="1800" b="1" dirty="0"/>
          </a:p>
        </p:txBody>
      </p:sp>
      <p:sp>
        <p:nvSpPr>
          <p:cNvPr id="21" name="Rettangolo 20"/>
          <p:cNvSpPr/>
          <p:nvPr/>
        </p:nvSpPr>
        <p:spPr>
          <a:xfrm>
            <a:off x="4572000" y="5085184"/>
            <a:ext cx="4404360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smtClean="0"/>
              <a:t>Comprende i criteri adottati per determinare «</a:t>
            </a:r>
            <a:r>
              <a:rPr lang="it-IT" sz="1400" b="1" dirty="0" smtClean="0"/>
              <a:t>the </a:t>
            </a:r>
            <a:r>
              <a:rPr lang="it-IT" sz="1400" b="1" dirty="0" err="1" smtClean="0"/>
              <a:t>lowest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evaluated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bid</a:t>
            </a:r>
            <a:r>
              <a:rPr lang="it-IT" sz="1400" dirty="0" smtClean="0"/>
              <a:t>», cioè l’offerta più conveniente, e le qualifiche richieste ai partecipanti.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718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Standard </a:t>
            </a:r>
            <a:r>
              <a:rPr lang="it-IT" dirty="0" err="1" smtClean="0"/>
              <a:t>Bidding</a:t>
            </a:r>
            <a:r>
              <a:rPr lang="it-IT" dirty="0" smtClean="0"/>
              <a:t> </a:t>
            </a:r>
            <a:r>
              <a:rPr lang="it-IT" dirty="0" err="1" smtClean="0"/>
              <a:t>Documents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3" name="Rettangolo arrotondato 12"/>
          <p:cNvSpPr/>
          <p:nvPr/>
        </p:nvSpPr>
        <p:spPr>
          <a:xfrm>
            <a:off x="116672" y="2576902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74738"/>
            <a:r>
              <a:rPr lang="en-US" sz="1800" b="1" dirty="0"/>
              <a:t>Section </a:t>
            </a:r>
            <a:r>
              <a:rPr lang="en-US" sz="1800" b="1" dirty="0" smtClean="0"/>
              <a:t>IV. </a:t>
            </a:r>
            <a:r>
              <a:rPr lang="en-US" sz="1800" b="1" dirty="0"/>
              <a:t>	</a:t>
            </a:r>
            <a:r>
              <a:rPr lang="en-US" sz="1800" b="1" dirty="0" smtClean="0"/>
              <a:t>Bidding Forms</a:t>
            </a:r>
            <a:endParaRPr lang="it-IT" sz="1800" b="1" dirty="0"/>
          </a:p>
        </p:txBody>
      </p:sp>
      <p:sp>
        <p:nvSpPr>
          <p:cNvPr id="14" name="Rettangolo 13"/>
          <p:cNvSpPr/>
          <p:nvPr/>
        </p:nvSpPr>
        <p:spPr>
          <a:xfrm>
            <a:off x="4572000" y="2420888"/>
            <a:ext cx="4404360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/>
              <a:t>Questa sezione include </a:t>
            </a:r>
            <a:r>
              <a:rPr lang="it-IT" sz="1400" dirty="0" smtClean="0"/>
              <a:t>tutti i </a:t>
            </a:r>
            <a:r>
              <a:rPr lang="it-IT" sz="1400" dirty="0"/>
              <a:t>moduli che devono essere compilati </a:t>
            </a:r>
            <a:r>
              <a:rPr lang="it-IT" sz="1400" dirty="0" smtClean="0"/>
              <a:t>dai </a:t>
            </a:r>
            <a:r>
              <a:rPr lang="it-IT" sz="1400" dirty="0"/>
              <a:t>partecipanti e presentati come parte integrante la loro offerta.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107504" y="3514534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74738"/>
            <a:r>
              <a:rPr lang="en-US" sz="1800" b="1" dirty="0"/>
              <a:t>Section </a:t>
            </a:r>
            <a:r>
              <a:rPr lang="en-US" sz="1800" b="1" dirty="0" smtClean="0"/>
              <a:t>V. </a:t>
            </a:r>
            <a:r>
              <a:rPr lang="en-US" sz="1800" b="1" dirty="0"/>
              <a:t>	</a:t>
            </a:r>
            <a:r>
              <a:rPr lang="en-US" sz="1800" b="1" dirty="0" smtClean="0"/>
              <a:t>Eligible Countries</a:t>
            </a:r>
            <a:endParaRPr lang="it-IT" sz="1800" b="1" dirty="0"/>
          </a:p>
        </p:txBody>
      </p:sp>
      <p:sp>
        <p:nvSpPr>
          <p:cNvPr id="16" name="Rettangolo 15"/>
          <p:cNvSpPr/>
          <p:nvPr/>
        </p:nvSpPr>
        <p:spPr>
          <a:xfrm>
            <a:off x="4562068" y="3501008"/>
            <a:ext cx="4404360" cy="507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smtClean="0"/>
              <a:t>Contiene l’elenco dei paesi che sono esclusi dalla fornitura di beni e servizi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2483768" y="1717576"/>
            <a:ext cx="4076700" cy="48006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/>
              <a:t>PART 1 - BIDDING PROCEDURES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117064" y="4293096"/>
            <a:ext cx="40767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4738" indent="-1074738" defTabSz="1074738"/>
            <a:r>
              <a:rPr lang="en-US" sz="1800" b="1" dirty="0"/>
              <a:t>Section </a:t>
            </a:r>
            <a:r>
              <a:rPr lang="en-US" sz="1800" b="1" dirty="0" smtClean="0"/>
              <a:t>VI</a:t>
            </a:r>
            <a:r>
              <a:rPr lang="en-US" sz="1800" b="1" dirty="0"/>
              <a:t>. 	Bank Policy – Corrupt and Fraudulent Practices</a:t>
            </a:r>
            <a:endParaRPr lang="it-IT" sz="1800" b="1" dirty="0"/>
          </a:p>
        </p:txBody>
      </p:sp>
      <p:sp>
        <p:nvSpPr>
          <p:cNvPr id="21" name="Rettangolo 20"/>
          <p:cNvSpPr/>
          <p:nvPr/>
        </p:nvSpPr>
        <p:spPr>
          <a:xfrm>
            <a:off x="4572000" y="4329100"/>
            <a:ext cx="4404360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smtClean="0"/>
              <a:t>Contiene la politica della Banca in materia di corruzione e pratiche fraudolenti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79512" y="5997282"/>
            <a:ext cx="4076700" cy="48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indent="-1257300" defTabSz="1165225"/>
            <a:r>
              <a:rPr lang="en-US" sz="1800" b="1" dirty="0"/>
              <a:t>Section </a:t>
            </a:r>
            <a:r>
              <a:rPr lang="en-US" sz="1800" b="1" dirty="0" smtClean="0"/>
              <a:t>VII. </a:t>
            </a:r>
            <a:r>
              <a:rPr lang="en-US" sz="1800" b="1" dirty="0"/>
              <a:t>	</a:t>
            </a:r>
            <a:r>
              <a:rPr lang="en-US" sz="1800" b="1" dirty="0" smtClean="0"/>
              <a:t>Works Requirements</a:t>
            </a:r>
            <a:endParaRPr lang="it-IT" sz="1800" b="1" dirty="0"/>
          </a:p>
        </p:txBody>
      </p:sp>
      <p:sp>
        <p:nvSpPr>
          <p:cNvPr id="12" name="Rettangolo 11"/>
          <p:cNvSpPr/>
          <p:nvPr/>
        </p:nvSpPr>
        <p:spPr>
          <a:xfrm>
            <a:off x="4644008" y="5841268"/>
            <a:ext cx="4332352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smtClean="0"/>
              <a:t>Contiene le Specifiche Tecniche, i Disegni e tutte le informazioni necessarie a descrivere i lavori da appaltare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2636168" y="5137956"/>
            <a:ext cx="4076700" cy="48006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/>
              <a:t>PART </a:t>
            </a:r>
            <a:r>
              <a:rPr lang="it-IT" sz="1800" b="1" dirty="0" smtClean="0"/>
              <a:t>2 – WORKS REQUIREMENTS</a:t>
            </a:r>
            <a:endParaRPr lang="it-IT" sz="1800" b="1" dirty="0"/>
          </a:p>
        </p:txBody>
      </p:sp>
    </p:spTree>
    <p:extLst>
      <p:ext uri="{BB962C8B-B14F-4D97-AF65-F5344CB8AC3E}">
        <p14:creationId xmlns:p14="http://schemas.microsoft.com/office/powerpoint/2010/main" val="15790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611560" y="225169"/>
            <a:ext cx="8153400" cy="990600"/>
          </a:xfrm>
        </p:spPr>
        <p:txBody>
          <a:bodyPr>
            <a:normAutofit/>
          </a:bodyPr>
          <a:lstStyle/>
          <a:p>
            <a:r>
              <a:rPr lang="it-IT" dirty="0" smtClean="0"/>
              <a:t>Standard </a:t>
            </a:r>
            <a:r>
              <a:rPr lang="it-IT" dirty="0" err="1" smtClean="0"/>
              <a:t>Bidding</a:t>
            </a:r>
            <a:r>
              <a:rPr lang="it-IT" dirty="0" smtClean="0"/>
              <a:t> </a:t>
            </a:r>
            <a:r>
              <a:rPr lang="it-IT" dirty="0" err="1" smtClean="0"/>
              <a:t>Documents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92" y="44624"/>
            <a:ext cx="1800200" cy="386163"/>
          </a:xfrm>
          <a:prstGeom prst="rect">
            <a:avLst/>
          </a:prstGeom>
        </p:spPr>
      </p:pic>
      <p:sp>
        <p:nvSpPr>
          <p:cNvPr id="11" name="Rettangolo arrotondato 10"/>
          <p:cNvSpPr/>
          <p:nvPr/>
        </p:nvSpPr>
        <p:spPr>
          <a:xfrm>
            <a:off x="2483768" y="1700808"/>
            <a:ext cx="4076700" cy="62407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/>
              <a:t>PART 3</a:t>
            </a:r>
            <a:r>
              <a:rPr lang="it-IT" sz="1800" b="1" dirty="0" smtClean="0"/>
              <a:t> – CONDITIONS OF CONTRACT AND CONTRACT FORMS</a:t>
            </a:r>
            <a:endParaRPr lang="it-IT" sz="1800" b="1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92144" y="2793700"/>
            <a:ext cx="4076700" cy="539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indent="-1257300" defTabSz="1074738"/>
            <a:r>
              <a:rPr lang="en-US" sz="1800" b="1" dirty="0"/>
              <a:t>Section </a:t>
            </a:r>
            <a:r>
              <a:rPr lang="en-US" sz="1800" b="1" dirty="0" smtClean="0"/>
              <a:t>VIII. </a:t>
            </a:r>
            <a:r>
              <a:rPr lang="en-US" sz="1800" b="1" dirty="0"/>
              <a:t>	</a:t>
            </a:r>
            <a:r>
              <a:rPr lang="en-US" sz="1800" b="1" dirty="0" smtClean="0"/>
              <a:t>General </a:t>
            </a:r>
            <a:r>
              <a:rPr lang="en-US" sz="1800" b="1" dirty="0"/>
              <a:t>Conditions </a:t>
            </a:r>
            <a:r>
              <a:rPr lang="en-US" sz="1800" b="1" dirty="0" smtClean="0"/>
              <a:t>(GC)</a:t>
            </a:r>
            <a:endParaRPr lang="it-IT" sz="1800" b="1" dirty="0"/>
          </a:p>
        </p:txBody>
      </p:sp>
      <p:sp>
        <p:nvSpPr>
          <p:cNvPr id="17" name="Rettangolo 16"/>
          <p:cNvSpPr/>
          <p:nvPr/>
        </p:nvSpPr>
        <p:spPr>
          <a:xfrm>
            <a:off x="4572000" y="2545110"/>
            <a:ext cx="4404360" cy="114792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/>
              <a:t>Questa Sezione contiene le clausole generali del contratto d’appalto. Questa clausole sono state preparate dalla </a:t>
            </a:r>
            <a:r>
              <a:rPr lang="it-IT" sz="1400" b="1" dirty="0" err="1" smtClean="0"/>
              <a:t>Fédération</a:t>
            </a:r>
            <a:r>
              <a:rPr lang="it-IT" sz="1400" b="1" dirty="0" smtClean="0"/>
              <a:t> </a:t>
            </a:r>
            <a:r>
              <a:rPr lang="it-IT" sz="1400" b="1" dirty="0" err="1"/>
              <a:t>Internationale</a:t>
            </a:r>
            <a:r>
              <a:rPr lang="it-IT" sz="1400" b="1" dirty="0"/>
              <a:t> </a:t>
            </a:r>
            <a:r>
              <a:rPr lang="it-IT" sz="1400" b="1" dirty="0" err="1"/>
              <a:t>des</a:t>
            </a:r>
            <a:r>
              <a:rPr lang="it-IT" sz="1400" b="1" dirty="0"/>
              <a:t> </a:t>
            </a:r>
            <a:r>
              <a:rPr lang="it-IT" sz="1400" b="1" dirty="0" err="1"/>
              <a:t>Ingénieurs-Conseils</a:t>
            </a:r>
            <a:r>
              <a:rPr lang="it-IT" sz="1400" dirty="0"/>
              <a:t>, o FIDIC) e sono comunemente note come le Condizioni di Contratto FIDIC.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107504" y="4253654"/>
            <a:ext cx="4076700" cy="539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indent="-1257300" defTabSz="1074738"/>
            <a:r>
              <a:rPr lang="en-US" sz="1800" b="1" dirty="0"/>
              <a:t>Section </a:t>
            </a:r>
            <a:r>
              <a:rPr lang="en-US" sz="1800" b="1" dirty="0" smtClean="0"/>
              <a:t>IX. </a:t>
            </a:r>
            <a:r>
              <a:rPr lang="en-US" sz="1800" b="1" dirty="0"/>
              <a:t>	</a:t>
            </a:r>
            <a:r>
              <a:rPr lang="en-US" sz="1800" b="1" dirty="0" smtClean="0"/>
              <a:t>Particular </a:t>
            </a:r>
            <a:r>
              <a:rPr lang="en-US" sz="1800" b="1" dirty="0"/>
              <a:t>Conditions </a:t>
            </a:r>
            <a:r>
              <a:rPr lang="en-US" sz="1800" b="1" dirty="0" smtClean="0"/>
              <a:t>(PC)</a:t>
            </a:r>
            <a:endParaRPr lang="it-IT" sz="1800" b="1" dirty="0"/>
          </a:p>
        </p:txBody>
      </p:sp>
      <p:sp>
        <p:nvSpPr>
          <p:cNvPr id="22" name="Rettangolo 21"/>
          <p:cNvSpPr/>
          <p:nvPr/>
        </p:nvSpPr>
        <p:spPr>
          <a:xfrm>
            <a:off x="4587360" y="4253654"/>
            <a:ext cx="4404360" cy="51823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 smtClean="0"/>
              <a:t>Contiene le clausole specifiche per ogni contratto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107504" y="5554000"/>
            <a:ext cx="4076700" cy="539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indent="-1257300" defTabSz="1074738"/>
            <a:r>
              <a:rPr lang="en-US" sz="1800" b="1" dirty="0"/>
              <a:t>Section </a:t>
            </a:r>
            <a:r>
              <a:rPr lang="en-US" sz="1800" b="1" dirty="0" smtClean="0"/>
              <a:t>X. </a:t>
            </a:r>
            <a:r>
              <a:rPr lang="en-US" sz="1800" b="1" dirty="0"/>
              <a:t>	</a:t>
            </a:r>
            <a:r>
              <a:rPr lang="en-US" sz="1800" b="1" dirty="0" smtClean="0"/>
              <a:t>Contract Forms</a:t>
            </a:r>
            <a:endParaRPr lang="it-IT" sz="1800" b="1" dirty="0"/>
          </a:p>
        </p:txBody>
      </p:sp>
      <p:sp>
        <p:nvSpPr>
          <p:cNvPr id="24" name="Rettangolo 23"/>
          <p:cNvSpPr/>
          <p:nvPr/>
        </p:nvSpPr>
        <p:spPr>
          <a:xfrm>
            <a:off x="4587360" y="5121952"/>
            <a:ext cx="4404360" cy="14033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/>
              <a:t>Contiene i moduli che, una volta completati, faranno parte del Contratto. I moduli per la Garanzia </a:t>
            </a:r>
            <a:r>
              <a:rPr lang="it-IT" sz="1400" dirty="0" smtClean="0"/>
              <a:t>di buona esecuzione </a:t>
            </a:r>
            <a:r>
              <a:rPr lang="it-IT" sz="1400" dirty="0"/>
              <a:t>(</a:t>
            </a:r>
            <a:r>
              <a:rPr lang="it-IT" sz="1400" b="1" dirty="0"/>
              <a:t>Performance Security</a:t>
            </a:r>
            <a:r>
              <a:rPr lang="it-IT" sz="1400" dirty="0"/>
              <a:t>) e per la Garanzia </a:t>
            </a:r>
            <a:r>
              <a:rPr lang="it-IT" sz="1400" dirty="0" smtClean="0"/>
              <a:t>di restituzione dell’acconto </a:t>
            </a:r>
            <a:r>
              <a:rPr lang="it-IT" sz="1400" dirty="0"/>
              <a:t>(</a:t>
            </a:r>
            <a:r>
              <a:rPr lang="it-IT" sz="1400" b="1" dirty="0" smtClean="0"/>
              <a:t>Advance </a:t>
            </a:r>
            <a:r>
              <a:rPr lang="it-IT" sz="1400" b="1" dirty="0" err="1"/>
              <a:t>Payment</a:t>
            </a:r>
            <a:r>
              <a:rPr lang="it-IT" sz="1400" b="1" dirty="0"/>
              <a:t> Security</a:t>
            </a:r>
            <a:r>
              <a:rPr lang="it-IT" sz="1400" dirty="0"/>
              <a:t>) verranno completati solo dopo l’aggiudicazione dell’appalto.</a:t>
            </a:r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14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036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rketingPl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F7915"/>
      </a:hlink>
      <a:folHlink>
        <a:srgbClr val="9966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79E6502-E858-46F1-997F-A119CCAAD5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MarketingPlan</Template>
  <TotalTime>0</TotalTime>
  <Words>1678</Words>
  <Application>Microsoft Office PowerPoint</Application>
  <PresentationFormat>Presentazione su schermo (4:3)</PresentationFormat>
  <Paragraphs>198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MarketingPlan</vt:lpstr>
      <vt:lpstr>Illustrazione dei contratti tipo FIDIC e procedure di procurement delle Banche Multilaterali di Sviluppo (MDB)  </vt:lpstr>
      <vt:lpstr>Multilateral Development Banks</vt:lpstr>
      <vt:lpstr>Appalto (Procurement)</vt:lpstr>
      <vt:lpstr>Appalto (Procurement)</vt:lpstr>
      <vt:lpstr>International Competitive Bidding (ICB)</vt:lpstr>
      <vt:lpstr>Standard Bidding Documents</vt:lpstr>
      <vt:lpstr>Standard Bidding Documents</vt:lpstr>
      <vt:lpstr>Standard Bidding Documents</vt:lpstr>
      <vt:lpstr>Standard Bidding Documents</vt:lpstr>
      <vt:lpstr>FIDIC e i modelli di Contratto</vt:lpstr>
      <vt:lpstr>Works Contracts – La collezione «Arcobaleno» </vt:lpstr>
      <vt:lpstr>Works Contracts – Red Book</vt:lpstr>
      <vt:lpstr>Works Contracts – Silver Book</vt:lpstr>
      <vt:lpstr>Works Contracts – Gli altri</vt:lpstr>
      <vt:lpstr>Works Contracts </vt:lpstr>
      <vt:lpstr>Soggetti principali</vt:lpstr>
      <vt:lpstr>Soggetti principali</vt:lpstr>
      <vt:lpstr>Soggetti principali</vt:lpstr>
      <vt:lpstr>Soggetti principali</vt:lpstr>
      <vt:lpstr>Soggetti principali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2013-12-14T10:16:08Z</dcterms:created>
  <dcterms:modified xsi:type="dcterms:W3CDTF">2013-12-19T09:47:23Z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